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56" r:id="rId3"/>
    <p:sldId id="315" r:id="rId4"/>
    <p:sldId id="257" r:id="rId5"/>
    <p:sldId id="316" r:id="rId6"/>
    <p:sldId id="318" r:id="rId7"/>
    <p:sldId id="317" r:id="rId8"/>
    <p:sldId id="319" r:id="rId9"/>
    <p:sldId id="264" r:id="rId10"/>
    <p:sldId id="320" r:id="rId11"/>
    <p:sldId id="265" r:id="rId12"/>
    <p:sldId id="321" r:id="rId13"/>
    <p:sldId id="266" r:id="rId14"/>
    <p:sldId id="267" r:id="rId15"/>
    <p:sldId id="268" r:id="rId16"/>
    <p:sldId id="269" r:id="rId17"/>
    <p:sldId id="273" r:id="rId18"/>
    <p:sldId id="274" r:id="rId19"/>
    <p:sldId id="275" r:id="rId20"/>
    <p:sldId id="276" r:id="rId21"/>
    <p:sldId id="277" r:id="rId22"/>
    <p:sldId id="272" r:id="rId23"/>
    <p:sldId id="376" r:id="rId24"/>
    <p:sldId id="379" r:id="rId25"/>
    <p:sldId id="377" r:id="rId26"/>
    <p:sldId id="378" r:id="rId27"/>
    <p:sldId id="380" r:id="rId28"/>
    <p:sldId id="290" r:id="rId29"/>
    <p:sldId id="322" r:id="rId30"/>
    <p:sldId id="279" r:id="rId31"/>
    <p:sldId id="383" r:id="rId32"/>
    <p:sldId id="282" r:id="rId33"/>
    <p:sldId id="281" r:id="rId34"/>
    <p:sldId id="382" r:id="rId35"/>
    <p:sldId id="280" r:id="rId36"/>
    <p:sldId id="384" r:id="rId37"/>
    <p:sldId id="288" r:id="rId38"/>
    <p:sldId id="285" r:id="rId39"/>
    <p:sldId id="286" r:id="rId40"/>
    <p:sldId id="287" r:id="rId41"/>
    <p:sldId id="385" r:id="rId42"/>
    <p:sldId id="387" r:id="rId43"/>
    <p:sldId id="289" r:id="rId44"/>
    <p:sldId id="291" r:id="rId45"/>
    <p:sldId id="292" r:id="rId47"/>
    <p:sldId id="293" r:id="rId48"/>
    <p:sldId id="294" r:id="rId49"/>
    <p:sldId id="295" r:id="rId50"/>
    <p:sldId id="296" r:id="rId51"/>
    <p:sldId id="297" r:id="rId52"/>
    <p:sldId id="298" r:id="rId53"/>
    <p:sldId id="299" r:id="rId54"/>
    <p:sldId id="300" r:id="rId55"/>
    <p:sldId id="301" r:id="rId56"/>
    <p:sldId id="302" r:id="rId57"/>
    <p:sldId id="323" r:id="rId58"/>
    <p:sldId id="324" r:id="rId59"/>
    <p:sldId id="431" r:id="rId60"/>
    <p:sldId id="325" r:id="rId61"/>
    <p:sldId id="389" r:id="rId62"/>
    <p:sldId id="390" r:id="rId63"/>
    <p:sldId id="314" r:id="rId64"/>
    <p:sldId id="303" r:id="rId65"/>
    <p:sldId id="304" r:id="rId66"/>
    <p:sldId id="305" r:id="rId67"/>
    <p:sldId id="306" r:id="rId68"/>
    <p:sldId id="307" r:id="rId69"/>
    <p:sldId id="308" r:id="rId70"/>
    <p:sldId id="309" r:id="rId71"/>
    <p:sldId id="310" r:id="rId72"/>
    <p:sldId id="311" r:id="rId73"/>
    <p:sldId id="312" r:id="rId74"/>
    <p:sldId id="313" r:id="rId75"/>
    <p:sldId id="391" r:id="rId76"/>
    <p:sldId id="392" r:id="rId77"/>
  </p:sldIdLst>
  <p:sldSz cx="9144000" cy="6858000" type="screen4x3"/>
  <p:notesSz cx="6858000" cy="9144000"/>
  <p:custDataLst>
    <p:tags r:id="rId8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p:cViewPr varScale="1">
        <p:scale>
          <a:sx n="111" d="100"/>
          <a:sy n="111" d="100"/>
        </p:scale>
        <p:origin x="1008"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1" Type="http://schemas.openxmlformats.org/officeDocument/2006/relationships/tags" Target="tags/tag8.xml"/><Relationship Id="rId80" Type="http://schemas.openxmlformats.org/officeDocument/2006/relationships/tableStyles" Target="tableStyles.xml"/><Relationship Id="rId8" Type="http://schemas.openxmlformats.org/officeDocument/2006/relationships/slide" Target="slides/slide6.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notesMaster" Target="notesMasters/notesMaster1.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D9860-20E1-4801-BAD7-D88BB9D1893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4AE7A8-FD75-4B7D-A6F6-C54F44AE46D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p:sp>
      <p:sp>
        <p:nvSpPr>
          <p:cNvPr id="307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cs typeface="Arial" panose="020B0604020202020204" pitchFamily="34" charset="0"/>
              </a:rPr>
              <a:t>The energy levels of the sub-shells are slightly different.</a:t>
            </a:r>
            <a:endParaRPr lang="en-GB" altLang="zh-CN">
              <a:latin typeface="Arial" panose="020B0604020202020204" pitchFamily="34" charset="0"/>
              <a:cs typeface="Arial" panose="020B0604020202020204" pitchFamily="34" charset="0"/>
            </a:endParaRPr>
          </a:p>
        </p:txBody>
      </p:sp>
      <p:sp>
        <p:nvSpPr>
          <p:cNvPr id="30724"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a:t>AS134</a:t>
            </a:r>
            <a:endParaRPr lang="en-GB" altLang="zh-CN"/>
          </a:p>
        </p:txBody>
      </p:sp>
      <p:sp>
        <p:nvSpPr>
          <p:cNvPr id="30725"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496172D-7AEB-4C9D-AEED-23C4277B3EF7}" type="datetime1">
              <a:rPr lang="en-GB" altLang="zh-CN"/>
            </a:fld>
            <a:endParaRPr lang="en-GB" altLang="zh-CN"/>
          </a:p>
        </p:txBody>
      </p:sp>
      <p:sp>
        <p:nvSpPr>
          <p:cNvPr id="30726" name="Slide Number Placeholder 5"/>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9D5FF1C-3C46-4F74-90DC-621A75A6B92A}" type="slidenum">
              <a:rPr lang="en-GB" altLang="zh-CN"/>
            </a:fld>
            <a:endParaRPr lang="en-GB"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p:sp>
      <p:sp>
        <p:nvSpPr>
          <p:cNvPr id="3993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cs typeface="Arial" panose="020B0604020202020204" pitchFamily="34" charset="0"/>
            </a:endParaRPr>
          </a:p>
        </p:txBody>
      </p:sp>
      <p:sp>
        <p:nvSpPr>
          <p:cNvPr id="39940"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a:t>AS134</a:t>
            </a:r>
            <a:endParaRPr lang="en-GB" altLang="zh-CN"/>
          </a:p>
        </p:txBody>
      </p:sp>
      <p:sp>
        <p:nvSpPr>
          <p:cNvPr id="39941"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C7F6AAC-2C79-4ADD-88AB-4EC93ED8554C}" type="datetime1">
              <a:rPr lang="en-GB" altLang="zh-CN"/>
            </a:fld>
            <a:endParaRPr lang="en-GB" altLang="zh-CN"/>
          </a:p>
        </p:txBody>
      </p:sp>
      <p:sp>
        <p:nvSpPr>
          <p:cNvPr id="39942" name="Slide Number Placeholder 5"/>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D800548-345D-4AEC-A27C-BDA762C5926F}" type="slidenum">
              <a:rPr lang="en-GB" altLang="zh-CN"/>
            </a:fld>
            <a:endParaRPr lang="en-GB"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p:sp>
      <p:sp>
        <p:nvSpPr>
          <p:cNvPr id="4096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cs typeface="Arial" panose="020B0604020202020204" pitchFamily="34" charset="0"/>
            </a:endParaRPr>
          </a:p>
        </p:txBody>
      </p:sp>
      <p:sp>
        <p:nvSpPr>
          <p:cNvPr id="40964"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a:t>AS134</a:t>
            </a:r>
            <a:endParaRPr lang="en-GB" altLang="zh-CN"/>
          </a:p>
        </p:txBody>
      </p:sp>
      <p:sp>
        <p:nvSpPr>
          <p:cNvPr id="40965"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D132685-124F-4543-B2FF-2D3480390922}" type="datetime1">
              <a:rPr lang="en-GB" altLang="zh-CN"/>
            </a:fld>
            <a:endParaRPr lang="en-GB" altLang="zh-CN"/>
          </a:p>
        </p:txBody>
      </p:sp>
      <p:sp>
        <p:nvSpPr>
          <p:cNvPr id="40966" name="Slide Number Placeholder 5"/>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A5C6687-0399-43E2-ABC6-B6C15F21154A}" type="slidenum">
              <a:rPr lang="en-GB" altLang="zh-CN"/>
            </a:fld>
            <a:endParaRPr lang="en-GB"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cs typeface="Arial" panose="020B0604020202020204" pitchFamily="34" charset="0"/>
              </a:rPr>
              <a:t>This is because a half filled or completely filled d sub-level is energetically very favourable. Atoms, like chemists are lazy, pleasure seekers and always do the least they can for the maximum benefit.</a:t>
            </a:r>
            <a:endParaRPr lang="en-GB" altLang="zh-CN">
              <a:latin typeface="Arial" panose="020B0604020202020204" pitchFamily="34" charset="0"/>
              <a:cs typeface="Arial" panose="020B0604020202020204" pitchFamily="34" charset="0"/>
            </a:endParaRPr>
          </a:p>
        </p:txBody>
      </p:sp>
      <p:sp>
        <p:nvSpPr>
          <p:cNvPr id="41988"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a:t>AS134</a:t>
            </a:r>
            <a:endParaRPr lang="en-GB" altLang="zh-CN"/>
          </a:p>
        </p:txBody>
      </p:sp>
      <p:sp>
        <p:nvSpPr>
          <p:cNvPr id="41989"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DB1C9E2-E5E1-42F0-B4D8-5302600DFF22}" type="datetime1">
              <a:rPr lang="en-GB" altLang="zh-CN"/>
            </a:fld>
            <a:endParaRPr lang="en-GB" altLang="zh-CN"/>
          </a:p>
        </p:txBody>
      </p:sp>
      <p:sp>
        <p:nvSpPr>
          <p:cNvPr id="41990" name="Slide Number Placeholder 5"/>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F283FBA-41E5-4A1A-B9BA-EB9F00CA5C96}" type="slidenum">
              <a:rPr lang="en-GB" altLang="zh-CN"/>
            </a:fld>
            <a:endParaRPr lang="en-GB"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p:sp>
      <p:sp>
        <p:nvSpPr>
          <p:cNvPr id="4301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cs typeface="Arial" panose="020B0604020202020204" pitchFamily="34" charset="0"/>
            </a:endParaRPr>
          </a:p>
        </p:txBody>
      </p:sp>
      <p:sp>
        <p:nvSpPr>
          <p:cNvPr id="43012"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a:t>AS134</a:t>
            </a:r>
            <a:endParaRPr lang="en-GB" altLang="zh-CN"/>
          </a:p>
        </p:txBody>
      </p:sp>
      <p:sp>
        <p:nvSpPr>
          <p:cNvPr id="43013"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3265AC7-C10E-4343-9F6A-846628CCA5FA}" type="datetime1">
              <a:rPr lang="en-GB" altLang="zh-CN"/>
            </a:fld>
            <a:endParaRPr lang="en-GB" altLang="zh-CN"/>
          </a:p>
        </p:txBody>
      </p:sp>
      <p:sp>
        <p:nvSpPr>
          <p:cNvPr id="43014" name="Slide Number Placeholder 5"/>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0C61EEA-6375-4AFE-8BAB-4C72D8CCAD86}" type="slidenum">
              <a:rPr lang="en-GB" altLang="zh-CN"/>
            </a:fld>
            <a:endParaRPr lang="en-GB"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p:sp>
      <p:sp>
        <p:nvSpPr>
          <p:cNvPr id="4403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cs typeface="Arial" panose="020B0604020202020204" pitchFamily="34" charset="0"/>
              </a:rPr>
              <a:t>Don’t forget that electrons are negatively charged, an energy level filled with electrons will repel any other energy levels and also screen outer levels from the attraction of the protons in the nucleus.</a:t>
            </a:r>
            <a:endParaRPr lang="en-GB" altLang="zh-CN">
              <a:latin typeface="Arial" panose="020B0604020202020204" pitchFamily="34" charset="0"/>
              <a:cs typeface="Arial" panose="020B0604020202020204" pitchFamily="34" charset="0"/>
            </a:endParaRPr>
          </a:p>
        </p:txBody>
      </p:sp>
      <p:sp>
        <p:nvSpPr>
          <p:cNvPr id="44036"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a:t>AS134</a:t>
            </a:r>
            <a:endParaRPr lang="en-GB" altLang="zh-CN"/>
          </a:p>
        </p:txBody>
      </p:sp>
      <p:sp>
        <p:nvSpPr>
          <p:cNvPr id="44037"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C8A9519-5A59-4218-A2C2-DD5DD20D6033}" type="datetime1">
              <a:rPr lang="en-GB" altLang="zh-CN"/>
            </a:fld>
            <a:endParaRPr lang="en-GB" altLang="zh-CN"/>
          </a:p>
        </p:txBody>
      </p:sp>
      <p:sp>
        <p:nvSpPr>
          <p:cNvPr id="44038" name="Slide Number Placeholder 5"/>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0AC1439-D90B-4EB6-8B79-81FBF2AC98B7}" type="slidenum">
              <a:rPr lang="en-GB" altLang="zh-CN"/>
            </a:fld>
            <a:endParaRPr lang="en-GB"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p:sp>
      <p:sp>
        <p:nvSpPr>
          <p:cNvPr id="4505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cs typeface="Arial" panose="020B0604020202020204" pitchFamily="34" charset="0"/>
            </a:endParaRPr>
          </a:p>
        </p:txBody>
      </p:sp>
      <p:sp>
        <p:nvSpPr>
          <p:cNvPr id="45060"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a:t>AS134</a:t>
            </a:r>
            <a:endParaRPr lang="en-GB" altLang="zh-CN"/>
          </a:p>
        </p:txBody>
      </p:sp>
      <p:sp>
        <p:nvSpPr>
          <p:cNvPr id="45061"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6265012-8C0A-471E-81B6-EA0BF1974ECF}" type="datetime1">
              <a:rPr lang="en-GB" altLang="zh-CN"/>
            </a:fld>
            <a:endParaRPr lang="en-GB" altLang="zh-CN"/>
          </a:p>
        </p:txBody>
      </p:sp>
      <p:sp>
        <p:nvSpPr>
          <p:cNvPr id="45062" name="Slide Number Placeholder 5"/>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5A6F694-C93B-4F16-935C-5D4FA78CDD14}" type="slidenum">
              <a:rPr lang="en-GB" altLang="zh-CN"/>
            </a:fld>
            <a:endParaRPr lang="en-GB"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p:sp>
      <p:sp>
        <p:nvSpPr>
          <p:cNvPr id="460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cs typeface="Arial" panose="020B0604020202020204" pitchFamily="34" charset="0"/>
              </a:rPr>
              <a:t>A decrease going down a group as each period has an additional filled energy level between the valence shell (outermost energy level) and the nucleus.</a:t>
            </a:r>
            <a:endParaRPr lang="en-GB" altLang="zh-CN">
              <a:latin typeface="Arial" panose="020B0604020202020204" pitchFamily="34" charset="0"/>
              <a:cs typeface="Arial" panose="020B0604020202020204" pitchFamily="34" charset="0"/>
            </a:endParaRPr>
          </a:p>
        </p:txBody>
      </p:sp>
      <p:sp>
        <p:nvSpPr>
          <p:cNvPr id="46084"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a:t>AS134</a:t>
            </a:r>
            <a:endParaRPr lang="en-GB" altLang="zh-CN"/>
          </a:p>
        </p:txBody>
      </p:sp>
      <p:sp>
        <p:nvSpPr>
          <p:cNvPr id="46085"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71FBA9C-9F14-4E2C-8145-21FB05F380C9}" type="datetime1">
              <a:rPr lang="en-GB" altLang="zh-CN"/>
            </a:fld>
            <a:endParaRPr lang="en-GB" altLang="zh-CN"/>
          </a:p>
        </p:txBody>
      </p:sp>
      <p:sp>
        <p:nvSpPr>
          <p:cNvPr id="46086" name="Slide Number Placeholder 5"/>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5FD9C5E-D7F0-4EBC-93DA-090B5C87E65F}" type="slidenum">
              <a:rPr lang="en-GB" altLang="zh-CN"/>
            </a:fld>
            <a:endParaRPr lang="en-GB"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p:sp>
      <p:sp>
        <p:nvSpPr>
          <p:cNvPr id="471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cs typeface="Arial" panose="020B0604020202020204" pitchFamily="34" charset="0"/>
            </a:endParaRPr>
          </a:p>
        </p:txBody>
      </p:sp>
      <p:sp>
        <p:nvSpPr>
          <p:cNvPr id="47108"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a:t>AS134</a:t>
            </a:r>
            <a:endParaRPr lang="en-GB" altLang="zh-CN"/>
          </a:p>
        </p:txBody>
      </p:sp>
      <p:sp>
        <p:nvSpPr>
          <p:cNvPr id="47109"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F2A6E16-8592-406C-B38C-07A277D8D6B0}" type="datetime1">
              <a:rPr lang="en-GB" altLang="zh-CN"/>
            </a:fld>
            <a:endParaRPr lang="en-GB" altLang="zh-CN"/>
          </a:p>
        </p:txBody>
      </p:sp>
      <p:sp>
        <p:nvSpPr>
          <p:cNvPr id="47110" name="Slide Number Placeholder 5"/>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01DA5A3-EC59-47ED-93BB-00A5F25EF919}" type="slidenum">
              <a:rPr lang="en-GB" altLang="zh-CN"/>
            </a:fld>
            <a:endParaRPr lang="en-GB"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p:sp>
      <p:sp>
        <p:nvSpPr>
          <p:cNvPr id="481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a:latin typeface="Arial" panose="020B0604020202020204" pitchFamily="34" charset="0"/>
              <a:cs typeface="Arial" panose="020B0604020202020204" pitchFamily="34" charset="0"/>
            </a:endParaRPr>
          </a:p>
        </p:txBody>
      </p:sp>
      <p:sp>
        <p:nvSpPr>
          <p:cNvPr id="48132"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a:t>AS134</a:t>
            </a:r>
            <a:endParaRPr lang="en-GB" altLang="zh-CN"/>
          </a:p>
        </p:txBody>
      </p:sp>
      <p:sp>
        <p:nvSpPr>
          <p:cNvPr id="48133"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5130C5-14E0-4E76-A51C-857F4BB275AD}" type="datetime1">
              <a:rPr lang="en-GB" altLang="zh-CN"/>
            </a:fld>
            <a:endParaRPr lang="en-GB" altLang="zh-CN"/>
          </a:p>
        </p:txBody>
      </p:sp>
      <p:sp>
        <p:nvSpPr>
          <p:cNvPr id="48134" name="Slide Number Placeholder 5"/>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39FE62-3C0C-4E72-A637-DF386CE173B9}" type="slidenum">
              <a:rPr lang="en-GB" altLang="zh-CN"/>
            </a:fld>
            <a:endParaRPr lang="en-GB"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p:sp>
      <p:sp>
        <p:nvSpPr>
          <p:cNvPr id="491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cs typeface="Arial" panose="020B0604020202020204" pitchFamily="34" charset="0"/>
            </a:endParaRPr>
          </a:p>
        </p:txBody>
      </p:sp>
      <p:sp>
        <p:nvSpPr>
          <p:cNvPr id="49156"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a:t>AS134</a:t>
            </a:r>
            <a:endParaRPr lang="en-GB" altLang="zh-CN"/>
          </a:p>
        </p:txBody>
      </p:sp>
      <p:sp>
        <p:nvSpPr>
          <p:cNvPr id="49157"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D7BD0E4-1CD8-4AE7-9A90-00B69EB8F7C1}" type="datetime1">
              <a:rPr lang="en-GB" altLang="zh-CN"/>
            </a:fld>
            <a:endParaRPr lang="en-GB" altLang="zh-CN"/>
          </a:p>
        </p:txBody>
      </p:sp>
      <p:sp>
        <p:nvSpPr>
          <p:cNvPr id="49158" name="Slide Number Placeholder 5"/>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56189BC-CF20-415B-8937-4114DAF654E6}" type="slidenum">
              <a:rPr lang="en-GB" altLang="zh-CN"/>
            </a:fld>
            <a:endParaRPr lang="en-GB"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p:sp>
      <p:sp>
        <p:nvSpPr>
          <p:cNvPr id="317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cs typeface="Arial" panose="020B0604020202020204" pitchFamily="34" charset="0"/>
              </a:rPr>
              <a:t>The opposite spins cause less repulsion between the electrons, this is also more energetically favourable.</a:t>
            </a:r>
            <a:endParaRPr lang="en-GB" altLang="zh-CN">
              <a:latin typeface="Arial" panose="020B0604020202020204" pitchFamily="34" charset="0"/>
              <a:cs typeface="Arial" panose="020B0604020202020204" pitchFamily="34" charset="0"/>
            </a:endParaRPr>
          </a:p>
        </p:txBody>
      </p:sp>
      <p:sp>
        <p:nvSpPr>
          <p:cNvPr id="31748"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a:t>AS134</a:t>
            </a:r>
            <a:endParaRPr lang="en-GB" altLang="zh-CN"/>
          </a:p>
        </p:txBody>
      </p:sp>
      <p:sp>
        <p:nvSpPr>
          <p:cNvPr id="31749"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649CFB1-7446-49BA-B676-0048B600D986}" type="datetime1">
              <a:rPr lang="en-GB" altLang="zh-CN"/>
            </a:fld>
            <a:endParaRPr lang="en-GB" altLang="zh-CN"/>
          </a:p>
        </p:txBody>
      </p:sp>
      <p:sp>
        <p:nvSpPr>
          <p:cNvPr id="31750" name="Slide Number Placeholder 5"/>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D6ACB34-1E05-4213-B00F-32B600DF3D74}" type="slidenum">
              <a:rPr lang="en-GB" altLang="zh-CN"/>
            </a:fld>
            <a:endParaRPr lang="en-GB"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p:sp>
      <p:sp>
        <p:nvSpPr>
          <p:cNvPr id="501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cs typeface="Arial" panose="020B0604020202020204" pitchFamily="34" charset="0"/>
            </a:endParaRPr>
          </a:p>
        </p:txBody>
      </p:sp>
      <p:sp>
        <p:nvSpPr>
          <p:cNvPr id="50180"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a:t>AS134</a:t>
            </a:r>
            <a:endParaRPr lang="en-GB" altLang="zh-CN"/>
          </a:p>
        </p:txBody>
      </p:sp>
      <p:sp>
        <p:nvSpPr>
          <p:cNvPr id="50181"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6E97C34-69BD-4079-B1CB-CCA47F0BFB23}" type="datetime1">
              <a:rPr lang="en-GB" altLang="zh-CN"/>
            </a:fld>
            <a:endParaRPr lang="en-GB" altLang="zh-CN"/>
          </a:p>
        </p:txBody>
      </p:sp>
      <p:sp>
        <p:nvSpPr>
          <p:cNvPr id="50182" name="Slide Number Placeholder 5"/>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C5549D7-41FA-4A2D-B3FF-89B6CE7675B1}" type="slidenum">
              <a:rPr lang="en-GB" altLang="zh-CN"/>
            </a:fld>
            <a:endParaRPr lang="en-GB"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p:sp>
      <p:sp>
        <p:nvSpPr>
          <p:cNvPr id="512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cs typeface="Arial" panose="020B0604020202020204" pitchFamily="34" charset="0"/>
            </a:endParaRPr>
          </a:p>
        </p:txBody>
      </p:sp>
      <p:sp>
        <p:nvSpPr>
          <p:cNvPr id="51204"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a:t>AS134</a:t>
            </a:r>
            <a:endParaRPr lang="en-GB" altLang="zh-CN"/>
          </a:p>
        </p:txBody>
      </p:sp>
      <p:sp>
        <p:nvSpPr>
          <p:cNvPr id="51205"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40C0589-9C39-4BFF-89DF-3D8015E00787}" type="datetime1">
              <a:rPr lang="en-GB" altLang="zh-CN"/>
            </a:fld>
            <a:endParaRPr lang="en-GB" altLang="zh-CN"/>
          </a:p>
        </p:txBody>
      </p:sp>
      <p:sp>
        <p:nvSpPr>
          <p:cNvPr id="51206" name="Slide Number Placeholder 5"/>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FE869EA-0A8D-4F8D-BDDE-AEA2828EF5D0}" type="slidenum">
              <a:rPr lang="en-GB" altLang="zh-CN"/>
            </a:fld>
            <a:endParaRPr lang="en-GB"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p:sp>
      <p:sp>
        <p:nvSpPr>
          <p:cNvPr id="522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cs typeface="Arial" panose="020B0604020202020204" pitchFamily="34" charset="0"/>
              </a:rPr>
              <a:t>Notice the pattern 1,8,8,2. Recall the configuration of potassium 2,8,8,1. This is evidence of the separate energy levels in atoms.</a:t>
            </a:r>
            <a:endParaRPr lang="en-US" altLang="zh-CN">
              <a:latin typeface="Arial" panose="020B0604020202020204" pitchFamily="34" charset="0"/>
              <a:cs typeface="Arial" panose="020B0604020202020204" pitchFamily="34" charset="0"/>
            </a:endParaRPr>
          </a:p>
        </p:txBody>
      </p:sp>
      <p:sp>
        <p:nvSpPr>
          <p:cNvPr id="52228"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a:t>AS134</a:t>
            </a:r>
            <a:endParaRPr lang="en-GB" altLang="zh-CN"/>
          </a:p>
        </p:txBody>
      </p:sp>
      <p:sp>
        <p:nvSpPr>
          <p:cNvPr id="52229"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57FECC7-3D4C-43E4-8964-11A7DF9D33E7}" type="datetime1">
              <a:rPr lang="en-GB" altLang="zh-CN"/>
            </a:fld>
            <a:endParaRPr lang="en-GB" altLang="zh-CN"/>
          </a:p>
        </p:txBody>
      </p:sp>
      <p:sp>
        <p:nvSpPr>
          <p:cNvPr id="52230" name="Slide Number Placeholder 5"/>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FAFB62F-47A3-4AB6-8768-87311DCBE55B}" type="slidenum">
              <a:rPr lang="en-GB" altLang="zh-CN"/>
            </a:fld>
            <a:endParaRPr lang="en-GB"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p:sp>
      <p:sp>
        <p:nvSpPr>
          <p:cNvPr id="327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cs typeface="Arial" panose="020B0604020202020204" pitchFamily="34" charset="0"/>
              </a:rPr>
              <a:t>Both atoms in period 1 have an ‘s’ sub-level only, H having one electron and He having 2, no more sub-levels are needed.</a:t>
            </a:r>
            <a:endParaRPr lang="en-US" altLang="zh-CN">
              <a:latin typeface="Arial" panose="020B0604020202020204" pitchFamily="34" charset="0"/>
              <a:cs typeface="Arial" panose="020B0604020202020204" pitchFamily="34" charset="0"/>
            </a:endParaRPr>
          </a:p>
          <a:p>
            <a:pPr eaLnBrk="1" hangingPunct="1"/>
            <a:endParaRPr lang="en-US" altLang="zh-CN">
              <a:latin typeface="Arial" panose="020B0604020202020204" pitchFamily="34" charset="0"/>
              <a:cs typeface="Arial" panose="020B0604020202020204" pitchFamily="34" charset="0"/>
            </a:endParaRPr>
          </a:p>
          <a:p>
            <a:pPr eaLnBrk="1" hangingPunct="1"/>
            <a:r>
              <a:rPr lang="en-US" altLang="zh-CN">
                <a:latin typeface="Arial" panose="020B0604020202020204" pitchFamily="34" charset="0"/>
                <a:cs typeface="Arial" panose="020B0604020202020204" pitchFamily="34" charset="0"/>
              </a:rPr>
              <a:t>Atoms in period 2 have a 1s sub-level, and have their second energy level has two sub-levels, 2s and 3 2p sub-levels.</a:t>
            </a:r>
            <a:endParaRPr lang="en-US" altLang="zh-CN">
              <a:latin typeface="Arial" panose="020B0604020202020204" pitchFamily="34" charset="0"/>
              <a:cs typeface="Arial" panose="020B0604020202020204" pitchFamily="34" charset="0"/>
            </a:endParaRPr>
          </a:p>
          <a:p>
            <a:pPr eaLnBrk="1" hangingPunct="1"/>
            <a:endParaRPr lang="en-US" altLang="zh-CN">
              <a:latin typeface="Arial" panose="020B0604020202020204" pitchFamily="34" charset="0"/>
              <a:cs typeface="Arial" panose="020B0604020202020204" pitchFamily="34" charset="0"/>
            </a:endParaRPr>
          </a:p>
          <a:p>
            <a:pPr eaLnBrk="1" hangingPunct="1"/>
            <a:r>
              <a:rPr lang="en-US" altLang="zh-CN">
                <a:latin typeface="Arial" panose="020B0604020202020204" pitchFamily="34" charset="0"/>
                <a:cs typeface="Arial" panose="020B0604020202020204" pitchFamily="34" charset="0"/>
              </a:rPr>
              <a:t>Period 4 is more complicated still, the 4</a:t>
            </a:r>
            <a:r>
              <a:rPr lang="en-US" altLang="zh-CN" baseline="30000">
                <a:latin typeface="Arial" panose="020B0604020202020204" pitchFamily="34" charset="0"/>
                <a:cs typeface="Arial" panose="020B0604020202020204" pitchFamily="34" charset="0"/>
              </a:rPr>
              <a:t>th</a:t>
            </a:r>
            <a:r>
              <a:rPr lang="en-US" altLang="zh-CN">
                <a:latin typeface="Arial" panose="020B0604020202020204" pitchFamily="34" charset="0"/>
                <a:cs typeface="Arial" panose="020B0604020202020204" pitchFamily="34" charset="0"/>
              </a:rPr>
              <a:t> energy level comprises one 4s, 5 3d and 3 4p sub-levels.</a:t>
            </a:r>
            <a:endParaRPr lang="en-GB" altLang="zh-CN">
              <a:latin typeface="Arial" panose="020B0604020202020204" pitchFamily="34" charset="0"/>
              <a:cs typeface="Arial" panose="020B0604020202020204" pitchFamily="34" charset="0"/>
            </a:endParaRPr>
          </a:p>
        </p:txBody>
      </p:sp>
      <p:sp>
        <p:nvSpPr>
          <p:cNvPr id="32772"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a:t>AS134</a:t>
            </a:r>
            <a:endParaRPr lang="en-GB" altLang="zh-CN"/>
          </a:p>
        </p:txBody>
      </p:sp>
      <p:sp>
        <p:nvSpPr>
          <p:cNvPr id="32773"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0632D8D-A331-4E47-84D8-91847B0D7FC5}" type="datetime1">
              <a:rPr lang="en-GB" altLang="zh-CN"/>
            </a:fld>
            <a:endParaRPr lang="en-GB" altLang="zh-CN"/>
          </a:p>
        </p:txBody>
      </p:sp>
      <p:sp>
        <p:nvSpPr>
          <p:cNvPr id="32774" name="Slide Number Placeholder 5"/>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6328029-CA57-45EE-B9A5-19F64963D13F}" type="slidenum">
              <a:rPr lang="en-GB" altLang="zh-CN"/>
            </a:fld>
            <a:endParaRPr lang="en-GB"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p:sp>
      <p:sp>
        <p:nvSpPr>
          <p:cNvPr id="3379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cs typeface="Arial" panose="020B0604020202020204" pitchFamily="34" charset="0"/>
            </a:endParaRPr>
          </a:p>
        </p:txBody>
      </p:sp>
      <p:sp>
        <p:nvSpPr>
          <p:cNvPr id="33796"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a:t>AS134</a:t>
            </a:r>
            <a:endParaRPr lang="en-GB" altLang="zh-CN"/>
          </a:p>
        </p:txBody>
      </p:sp>
      <p:sp>
        <p:nvSpPr>
          <p:cNvPr id="33797"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213D4D4-8CC3-49FC-9450-73C1B6B8F3A8}" type="datetime1">
              <a:rPr lang="en-GB" altLang="zh-CN"/>
            </a:fld>
            <a:endParaRPr lang="en-GB" altLang="zh-CN"/>
          </a:p>
        </p:txBody>
      </p:sp>
      <p:sp>
        <p:nvSpPr>
          <p:cNvPr id="33798" name="Slide Number Placeholder 5"/>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6B07A07-25BB-4710-91E7-0E606A003A3A}" type="slidenum">
              <a:rPr lang="en-GB" altLang="zh-CN"/>
            </a:fld>
            <a:endParaRPr lang="en-GB"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p:sp>
      <p:sp>
        <p:nvSpPr>
          <p:cNvPr id="348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cs typeface="Arial" panose="020B0604020202020204" pitchFamily="34" charset="0"/>
            </a:endParaRPr>
          </a:p>
        </p:txBody>
      </p:sp>
      <p:sp>
        <p:nvSpPr>
          <p:cNvPr id="34820"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a:t>AS134</a:t>
            </a:r>
            <a:endParaRPr lang="en-GB" altLang="zh-CN"/>
          </a:p>
        </p:txBody>
      </p:sp>
      <p:sp>
        <p:nvSpPr>
          <p:cNvPr id="34821"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C3E9444-332B-4607-A060-B4FE82D588CC}" type="datetime1">
              <a:rPr lang="en-GB" altLang="zh-CN"/>
            </a:fld>
            <a:endParaRPr lang="en-GB" altLang="zh-CN"/>
          </a:p>
        </p:txBody>
      </p:sp>
      <p:sp>
        <p:nvSpPr>
          <p:cNvPr id="34822" name="Slide Number Placeholder 5"/>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B8A4F8-41DE-4A5F-B8D9-B27AFED8D59B}" type="slidenum">
              <a:rPr lang="en-GB" altLang="zh-CN"/>
            </a:fld>
            <a:endParaRPr lang="en-GB"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p:sp>
      <p:sp>
        <p:nvSpPr>
          <p:cNvPr id="3584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cs typeface="Arial" panose="020B0604020202020204" pitchFamily="34" charset="0"/>
            </a:endParaRPr>
          </a:p>
        </p:txBody>
      </p:sp>
      <p:sp>
        <p:nvSpPr>
          <p:cNvPr id="35844"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a:t>AS134</a:t>
            </a:r>
            <a:endParaRPr lang="en-GB" altLang="zh-CN"/>
          </a:p>
        </p:txBody>
      </p:sp>
      <p:sp>
        <p:nvSpPr>
          <p:cNvPr id="35845"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95D3F05-8AB8-4412-928B-732C98C1C610}" type="datetime1">
              <a:rPr lang="en-GB" altLang="zh-CN"/>
            </a:fld>
            <a:endParaRPr lang="en-GB" altLang="zh-CN"/>
          </a:p>
        </p:txBody>
      </p:sp>
      <p:sp>
        <p:nvSpPr>
          <p:cNvPr id="35846" name="Slide Number Placeholder 5"/>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873DC6F-2A1D-40A4-9DC1-DDBD520669B2}" type="slidenum">
              <a:rPr lang="en-GB" altLang="zh-CN"/>
            </a:fld>
            <a:endParaRPr lang="en-GB"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p:sp>
      <p:sp>
        <p:nvSpPr>
          <p:cNvPr id="3686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cs typeface="Arial" panose="020B0604020202020204" pitchFamily="34" charset="0"/>
              </a:rPr>
              <a:t>Notice I did not have the computer skills to insert arrows for the electrons here I was lazy and used numbers. BTW 2 means one electron and 4 means an electron of opposite spin, 24 then means a pair of electrons. </a:t>
            </a:r>
            <a:endParaRPr lang="en-GB" altLang="zh-CN">
              <a:latin typeface="Arial" panose="020B0604020202020204" pitchFamily="34" charset="0"/>
              <a:cs typeface="Arial" panose="020B0604020202020204" pitchFamily="34" charset="0"/>
            </a:endParaRPr>
          </a:p>
        </p:txBody>
      </p:sp>
      <p:sp>
        <p:nvSpPr>
          <p:cNvPr id="36868"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a:t>AS134</a:t>
            </a:r>
            <a:endParaRPr lang="en-GB" altLang="zh-CN"/>
          </a:p>
        </p:txBody>
      </p:sp>
      <p:sp>
        <p:nvSpPr>
          <p:cNvPr id="36869"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EBD2A2F-20AF-4B9A-BCFC-7F9DC42486CF}" type="datetime1">
              <a:rPr lang="en-GB" altLang="zh-CN"/>
            </a:fld>
            <a:endParaRPr lang="en-GB" altLang="zh-CN"/>
          </a:p>
        </p:txBody>
      </p:sp>
      <p:sp>
        <p:nvSpPr>
          <p:cNvPr id="36870" name="Slide Number Placeholder 5"/>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EB3356F-7722-4E6B-8B3F-FA636C799F66}" type="slidenum">
              <a:rPr lang="en-GB" altLang="zh-CN"/>
            </a:fld>
            <a:endParaRPr lang="en-GB"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p:sp>
      <p:sp>
        <p:nvSpPr>
          <p:cNvPr id="3789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cs typeface="Arial" panose="020B0604020202020204" pitchFamily="34" charset="0"/>
            </a:endParaRPr>
          </a:p>
        </p:txBody>
      </p:sp>
      <p:sp>
        <p:nvSpPr>
          <p:cNvPr id="37892"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a:t>AS134</a:t>
            </a:r>
            <a:endParaRPr lang="en-GB" altLang="zh-CN"/>
          </a:p>
        </p:txBody>
      </p:sp>
      <p:sp>
        <p:nvSpPr>
          <p:cNvPr id="37893"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FC71EE0-F40F-4919-BEAF-EBD0B45A8A67}" type="datetime1">
              <a:rPr lang="en-GB" altLang="zh-CN"/>
            </a:fld>
            <a:endParaRPr lang="en-GB" altLang="zh-CN"/>
          </a:p>
        </p:txBody>
      </p:sp>
      <p:sp>
        <p:nvSpPr>
          <p:cNvPr id="37894" name="Slide Number Placeholder 5"/>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9A8238B-573D-4CCE-9429-8A62902BC0B0}" type="slidenum">
              <a:rPr lang="en-GB" altLang="zh-CN"/>
            </a:fld>
            <a:endParaRPr lang="en-GB"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p:sp>
      <p:sp>
        <p:nvSpPr>
          <p:cNvPr id="3891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cs typeface="Arial" panose="020B0604020202020204" pitchFamily="34" charset="0"/>
            </a:endParaRPr>
          </a:p>
        </p:txBody>
      </p:sp>
      <p:sp>
        <p:nvSpPr>
          <p:cNvPr id="38916"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a:t>AS134</a:t>
            </a:r>
            <a:endParaRPr lang="en-GB" altLang="zh-CN"/>
          </a:p>
        </p:txBody>
      </p:sp>
      <p:sp>
        <p:nvSpPr>
          <p:cNvPr id="38917"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4BCE256-F86E-4799-AFA7-3D82C84DB57F}" type="datetime1">
              <a:rPr lang="en-GB" altLang="zh-CN"/>
            </a:fld>
            <a:endParaRPr lang="en-GB" altLang="zh-CN"/>
          </a:p>
        </p:txBody>
      </p:sp>
      <p:sp>
        <p:nvSpPr>
          <p:cNvPr id="38918" name="Slide Number Placeholder 5"/>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795D21F-3C4C-402E-B574-50296A937485}" type="slidenum">
              <a:rPr lang="en-GB" altLang="zh-CN"/>
            </a:fld>
            <a:endParaRPr lang="en-GB"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16" name="Group 15"/>
          <p:cNvGrpSpPr/>
          <p:nvPr/>
        </p:nvGrpSpPr>
        <p:grpSpPr>
          <a:xfrm>
            <a:off x="4334933" y="1169931"/>
            <a:ext cx="4814835" cy="4993802"/>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533400" y="533400"/>
            <a:ext cx="6154713" cy="3124201"/>
          </a:xfrm>
        </p:spPr>
        <p:txBody>
          <a:bodyPr anchor="b">
            <a:normAutofit/>
          </a:bodyPr>
          <a:lstStyle>
            <a:lvl1pPr algn="l">
              <a:defRPr sz="4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533400" y="3843868"/>
            <a:ext cx="4954250" cy="1913466"/>
          </a:xfrm>
        </p:spPr>
        <p:txBody>
          <a:bodyPr anchor="t">
            <a:normAutofit/>
          </a:bodyPr>
          <a:lstStyle>
            <a:lvl1pPr marL="0" indent="0" algn="l">
              <a:buNone/>
              <a:defRPr sz="20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50C5092-0EAA-4221-A9A2-677A099FFF2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0B9C38-9620-4D7D-B514-FF0910A54C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zh-CN" altLang="en-US"/>
              <a:t>单击此处编辑母版标题样式</a:t>
            </a:r>
            <a:endParaRPr lang="en-US" dirty="0"/>
          </a:p>
        </p:txBody>
      </p:sp>
      <p:sp>
        <p:nvSpPr>
          <p:cNvPr id="6" name="Picture Placeholder 2"/>
          <p:cNvSpPr>
            <a:spLocks noGrp="1" noChangeAspect="1"/>
          </p:cNvSpPr>
          <p:nvPr>
            <p:ph type="pic" idx="13"/>
          </p:nvPr>
        </p:nvSpPr>
        <p:spPr>
          <a:xfrm>
            <a:off x="533400" y="533400"/>
            <a:ext cx="8077200"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9" name="Text Placeholder 9"/>
          <p:cNvSpPr>
            <a:spLocks noGrp="1"/>
          </p:cNvSpPr>
          <p:nvPr>
            <p:ph type="body" sz="quarter" idx="14"/>
          </p:nvPr>
        </p:nvSpPr>
        <p:spPr>
          <a:xfrm>
            <a:off x="762002" y="3843867"/>
            <a:ext cx="7281332"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endParaRPr lang="zh-CN" altLang="en-US"/>
          </a:p>
        </p:txBody>
      </p:sp>
      <p:sp>
        <p:nvSpPr>
          <p:cNvPr id="3" name="Date Placeholder 2"/>
          <p:cNvSpPr>
            <a:spLocks noGrp="1"/>
          </p:cNvSpPr>
          <p:nvPr>
            <p:ph type="dt" sz="half" idx="10"/>
          </p:nvPr>
        </p:nvSpPr>
        <p:spPr/>
        <p:txBody>
          <a:bodyPr/>
          <a:lstStyle/>
          <a:p>
            <a:fld id="{750C5092-0EAA-4221-A9A2-677A099FFF2A}"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70B9C38-9620-4D7D-B514-FF0910A54C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077200" cy="2895600"/>
          </a:xfrm>
        </p:spPr>
        <p:txBody>
          <a:bodyPr anchor="ctr">
            <a:normAutofit/>
          </a:bodyPr>
          <a:lstStyle>
            <a:lvl1pPr algn="l">
              <a:defRPr sz="28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533400" y="4114800"/>
            <a:ext cx="6383552" cy="1905000"/>
          </a:xfrm>
        </p:spPr>
        <p:txBody>
          <a:bodyPr anchor="ctr">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750C5092-0EAA-4221-A9A2-677A099FFF2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0B9C38-9620-4D7D-B514-FF0910A54C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856283" y="533400"/>
            <a:ext cx="6859787" cy="2895600"/>
          </a:xfrm>
        </p:spPr>
        <p:txBody>
          <a:bodyPr anchor="ctr">
            <a:normAutofit/>
          </a:bodyPr>
          <a:lstStyle>
            <a:lvl1pPr algn="l">
              <a:defRPr sz="28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066800" y="3429000"/>
            <a:ext cx="6402467" cy="4826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endParaRPr lang="zh-CN" altLang="en-US"/>
          </a:p>
        </p:txBody>
      </p:sp>
      <p:sp>
        <p:nvSpPr>
          <p:cNvPr id="3" name="Text Placeholder 2"/>
          <p:cNvSpPr>
            <a:spLocks noGrp="1"/>
          </p:cNvSpPr>
          <p:nvPr>
            <p:ph type="body" idx="1"/>
          </p:nvPr>
        </p:nvSpPr>
        <p:spPr>
          <a:xfrm>
            <a:off x="533400" y="4301070"/>
            <a:ext cx="6382361" cy="171873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750C5092-0EAA-4221-A9A2-677A099FFF2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0B9C38-9620-4D7D-B514-FF0910A54C76}" type="slidenum">
              <a:rPr lang="zh-CN" altLang="en-US" smtClean="0"/>
            </a:fld>
            <a:endParaRPr lang="zh-CN" alt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533400" y="3429000"/>
            <a:ext cx="6382361" cy="1697400"/>
          </a:xfrm>
        </p:spPr>
        <p:txBody>
          <a:bodyPr anchor="b">
            <a:normAutofit/>
          </a:bodyPr>
          <a:lstStyle>
            <a:lvl1pPr algn="l">
              <a:defRPr sz="28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533400" y="5132980"/>
            <a:ext cx="6383552" cy="886819"/>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750C5092-0EAA-4221-A9A2-677A099FFF2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0B9C38-9620-4D7D-B514-FF0910A54C76}"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856284" y="533400"/>
            <a:ext cx="6859786" cy="2895600"/>
          </a:xfrm>
        </p:spPr>
        <p:txBody>
          <a:bodyPr anchor="ctr">
            <a:normAutofit/>
          </a:bodyPr>
          <a:lstStyle>
            <a:lvl1pPr algn="l">
              <a:defRPr sz="28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533400" y="3886200"/>
            <a:ext cx="6382361" cy="1049866"/>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zh-CN" altLang="en-US"/>
              <a:t>单击此处编辑母版文本样式</a:t>
            </a:r>
            <a:endParaRPr lang="zh-CN" altLang="en-US"/>
          </a:p>
        </p:txBody>
      </p:sp>
      <p:sp>
        <p:nvSpPr>
          <p:cNvPr id="3" name="Text Placeholder 2"/>
          <p:cNvSpPr>
            <a:spLocks noGrp="1"/>
          </p:cNvSpPr>
          <p:nvPr>
            <p:ph type="body" idx="1"/>
          </p:nvPr>
        </p:nvSpPr>
        <p:spPr>
          <a:xfrm>
            <a:off x="533400" y="4953000"/>
            <a:ext cx="6382360" cy="10668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750C5092-0EAA-4221-A9A2-677A099FFF2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0B9C38-9620-4D7D-B514-FF0910A54C76}" type="slidenum">
              <a:rPr lang="zh-CN" altLang="en-US" smtClean="0"/>
            </a:fld>
            <a:endParaRPr lang="zh-CN" alt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525658" cy="2895600"/>
          </a:xfrm>
        </p:spPr>
        <p:txBody>
          <a:bodyPr vert="horz" lIns="91440" tIns="45720" rIns="91440" bIns="45720" rtlCol="0" anchor="ctr">
            <a:normAutofit/>
          </a:bodyPr>
          <a:lstStyle>
            <a:lvl1pPr>
              <a:defRPr lang="en-US" sz="2800"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533400" y="3928534"/>
            <a:ext cx="6382361" cy="838200"/>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zh-CN" altLang="en-US"/>
              <a:t>单击此处编辑母版文本样式</a:t>
            </a:r>
            <a:endParaRPr lang="zh-CN" altLang="en-US"/>
          </a:p>
        </p:txBody>
      </p:sp>
      <p:sp>
        <p:nvSpPr>
          <p:cNvPr id="3" name="Text Placeholder 2"/>
          <p:cNvSpPr>
            <a:spLocks noGrp="1"/>
          </p:cNvSpPr>
          <p:nvPr>
            <p:ph type="body" idx="1"/>
          </p:nvPr>
        </p:nvSpPr>
        <p:spPr>
          <a:xfrm>
            <a:off x="533400" y="4766735"/>
            <a:ext cx="6382360" cy="1253065"/>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750C5092-0EAA-4221-A9A2-677A099FFF2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0B9C38-9620-4D7D-B514-FF0910A54C76}"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lgn="l">
              <a:defRPr sz="2800"/>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33400" y="533401"/>
            <a:ext cx="6554867" cy="3767670"/>
          </a:xfrm>
        </p:spPr>
        <p:txBody>
          <a:bodyPr vert="eaVert" ancho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750C5092-0EAA-4221-A9A2-677A099FFF2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0B9C38-9620-4D7D-B514-FF0910A54C7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6406" y="533400"/>
            <a:ext cx="2044194" cy="4419600"/>
          </a:xfrm>
        </p:spPr>
        <p:txBody>
          <a:bodyPr vert="eaVert">
            <a:normAutofit/>
          </a:bodyPr>
          <a:lstStyle>
            <a:lvl1pPr>
              <a:defRPr sz="2800"/>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33400" y="533400"/>
            <a:ext cx="5850012" cy="5486400"/>
          </a:xfrm>
        </p:spPr>
        <p:txBody>
          <a:bodyPr vert="eaVert" ancho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750C5092-0EAA-4221-A9A2-677A099FFF2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0B9C38-9620-4D7D-B514-FF0910A54C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533400" y="533400"/>
            <a:ext cx="6554867" cy="3767670"/>
          </a:xfrm>
        </p:spPr>
        <p:txBody>
          <a:bodyPr anchor="ct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750C5092-0EAA-4221-A9A2-677A099FFF2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0B9C38-9620-4D7D-B514-FF0910A54C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533400" y="1981199"/>
            <a:ext cx="6402468" cy="2319867"/>
          </a:xfrm>
        </p:spPr>
        <p:txBody>
          <a:bodyPr anchor="b">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533400" y="4487333"/>
            <a:ext cx="6402467" cy="15324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750C5092-0EAA-4221-A9A2-677A099FFF2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0B9C38-9620-4D7D-B514-FF0910A54C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zh-CN" altLang="en-US"/>
              <a:t>单击此处编辑母版标题样式</a:t>
            </a:r>
            <a:endParaRPr lang="en-US" dirty="0"/>
          </a:p>
        </p:txBody>
      </p:sp>
      <p:sp>
        <p:nvSpPr>
          <p:cNvPr id="11" name="Content Placeholder 3"/>
          <p:cNvSpPr>
            <a:spLocks noGrp="1"/>
          </p:cNvSpPr>
          <p:nvPr>
            <p:ph sz="half" idx="13"/>
          </p:nvPr>
        </p:nvSpPr>
        <p:spPr>
          <a:xfrm>
            <a:off x="533400" y="533400"/>
            <a:ext cx="3949967" cy="3767667"/>
          </a:xfrm>
        </p:spPr>
        <p:txBody>
          <a:bodyPr anchor="ctr">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2" name="Content Placeholder 5"/>
          <p:cNvSpPr>
            <a:spLocks noGrp="1"/>
          </p:cNvSpPr>
          <p:nvPr>
            <p:ph sz="quarter" idx="4"/>
          </p:nvPr>
        </p:nvSpPr>
        <p:spPr>
          <a:xfrm>
            <a:off x="4662362" y="533400"/>
            <a:ext cx="3948238" cy="3759200"/>
          </a:xfrm>
        </p:spPr>
        <p:txBody>
          <a:bodyPr anchor="ctr">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750C5092-0EAA-4221-A9A2-677A099FFF2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0B9C38-9620-4D7D-B514-FF0910A54C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zh-CN" altLang="en-US"/>
              <a:t>单击此处编辑母版标题样式</a:t>
            </a:r>
            <a:endParaRPr lang="en-US" dirty="0"/>
          </a:p>
        </p:txBody>
      </p:sp>
      <p:sp>
        <p:nvSpPr>
          <p:cNvPr id="3" name="Text Placeholder 2"/>
          <p:cNvSpPr>
            <a:spLocks noGrp="1"/>
          </p:cNvSpPr>
          <p:nvPr>
            <p:ph type="body" idx="1"/>
          </p:nvPr>
        </p:nvSpPr>
        <p:spPr>
          <a:xfrm>
            <a:off x="762001" y="533400"/>
            <a:ext cx="3716866" cy="609600"/>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533399" y="1143000"/>
            <a:ext cx="3945467" cy="3158067"/>
          </a:xfrm>
        </p:spPr>
        <p:txBody>
          <a:bodyPr anchor="t">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855016" y="566738"/>
            <a:ext cx="3764051" cy="576262"/>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62362" y="1143000"/>
            <a:ext cx="3956705" cy="3149600"/>
          </a:xfrm>
        </p:spPr>
        <p:txBody>
          <a:bodyPr anchor="t">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750C5092-0EAA-4221-A9A2-677A099FFF2A}"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70B9C38-9620-4D7D-B514-FF0910A54C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50C5092-0EAA-4221-A9A2-677A099FFF2A}"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70B9C38-9620-4D7D-B514-FF0910A54C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0C5092-0EAA-4221-A9A2-677A099FFF2A}"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70B9C38-9620-4D7D-B514-FF0910A54C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418667" y="533400"/>
            <a:ext cx="3200400" cy="1524000"/>
          </a:xfrm>
        </p:spPr>
        <p:txBody>
          <a:bodyPr anchor="b">
            <a:normAutofit/>
          </a:bodyPr>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533399" y="533400"/>
            <a:ext cx="4438755" cy="5486400"/>
          </a:xfrm>
        </p:spPr>
        <p:txBody>
          <a:bodyPr anchor="ctr">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5418667" y="2209802"/>
            <a:ext cx="32004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750C5092-0EAA-4221-A9A2-677A099FFF2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70B9C38-9620-4D7D-B514-FF0910A54C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495800" y="1447800"/>
            <a:ext cx="3563258" cy="1143000"/>
          </a:xfrm>
        </p:spPr>
        <p:txBody>
          <a:bodyPr anchor="b">
            <a:normAutofit/>
          </a:bodyPr>
          <a:lstStyle>
            <a:lvl1pPr algn="l">
              <a:defRPr sz="2400" b="0"/>
            </a:lvl1pPr>
          </a:lstStyle>
          <a:p>
            <a:r>
              <a:rPr lang="zh-CN" altLang="en-US"/>
              <a:t>单击此处编辑母版标题样式</a:t>
            </a:r>
            <a:endParaRPr lang="en-US" dirty="0"/>
          </a:p>
        </p:txBody>
      </p:sp>
      <p:sp>
        <p:nvSpPr>
          <p:cNvPr id="17" name="Picture Placeholder 2"/>
          <p:cNvSpPr>
            <a:spLocks noGrp="1" noChangeAspect="1"/>
          </p:cNvSpPr>
          <p:nvPr>
            <p:ph type="pic" idx="13"/>
          </p:nvPr>
        </p:nvSpPr>
        <p:spPr>
          <a:xfrm>
            <a:off x="762000" y="914400"/>
            <a:ext cx="3280974" cy="48006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4496027" y="2743200"/>
            <a:ext cx="3564223" cy="2082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750C5092-0EAA-4221-A9A2-677A099FFF2A}" type="datetimeFigureOut">
              <a:rPr lang="zh-CN" altLang="en-US" smtClean="0"/>
            </a:fld>
            <a:endParaRPr lang="zh-CN" altLang="en-US"/>
          </a:p>
        </p:txBody>
      </p:sp>
      <p:sp>
        <p:nvSpPr>
          <p:cNvPr id="6" name="Footer Placeholder 5"/>
          <p:cNvSpPr>
            <a:spLocks noGrp="1"/>
          </p:cNvSpPr>
          <p:nvPr>
            <p:ph type="ftr" sz="quarter" idx="11"/>
          </p:nvPr>
        </p:nvSpPr>
        <p:spPr>
          <a:xfrm>
            <a:off x="533400" y="6172200"/>
            <a:ext cx="5811724" cy="365125"/>
          </a:xfrm>
        </p:spPr>
        <p:txBody>
          <a:bodyPr/>
          <a:lstStyle/>
          <a:p>
            <a:endParaRPr lang="zh-CN" altLang="en-US"/>
          </a:p>
        </p:txBody>
      </p:sp>
      <p:sp>
        <p:nvSpPr>
          <p:cNvPr id="7" name="Slide Number Placeholder 6"/>
          <p:cNvSpPr>
            <a:spLocks noGrp="1"/>
          </p:cNvSpPr>
          <p:nvPr>
            <p:ph type="sldNum" sz="quarter" idx="12"/>
          </p:nvPr>
        </p:nvSpPr>
        <p:spPr/>
        <p:txBody>
          <a:bodyPr/>
          <a:lstStyle/>
          <a:p>
            <a:fld id="{770B9C38-9620-4D7D-B514-FF0910A54C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670675" y="3894667"/>
            <a:ext cx="2470456" cy="2658533"/>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33400" y="4495800"/>
            <a:ext cx="6554867" cy="1524000"/>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533400" y="533401"/>
            <a:ext cx="6554867" cy="3767670"/>
          </a:xfrm>
          <a:prstGeom prst="rect">
            <a:avLst/>
          </a:prstGeom>
        </p:spPr>
        <p:txBody>
          <a:bodyPr vert="horz" lIns="91440" tIns="45720" rIns="91440" bIns="45720" rtlCol="0" anchor="ctr">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7430245" y="6172203"/>
            <a:ext cx="1200463"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750C5092-0EAA-4221-A9A2-677A099FFF2A}" type="datetimeFigureOut">
              <a:rPr lang="zh-CN" altLang="en-US" smtClean="0"/>
            </a:fld>
            <a:endParaRPr lang="zh-CN" altLang="en-US"/>
          </a:p>
        </p:txBody>
      </p:sp>
      <p:sp>
        <p:nvSpPr>
          <p:cNvPr id="5" name="Footer Placeholder 4"/>
          <p:cNvSpPr>
            <a:spLocks noGrp="1"/>
          </p:cNvSpPr>
          <p:nvPr>
            <p:ph type="ftr" sz="quarter" idx="3"/>
          </p:nvPr>
        </p:nvSpPr>
        <p:spPr>
          <a:xfrm>
            <a:off x="533400" y="6172200"/>
            <a:ext cx="5811724"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zh-CN" altLang="en-US"/>
          </a:p>
        </p:txBody>
      </p:sp>
      <p:sp>
        <p:nvSpPr>
          <p:cNvPr id="6" name="Slide Number Placeholder 5"/>
          <p:cNvSpPr>
            <a:spLocks noGrp="1"/>
          </p:cNvSpPr>
          <p:nvPr>
            <p:ph type="sldNum" sz="quarter" idx="4"/>
          </p:nvPr>
        </p:nvSpPr>
        <p:spPr>
          <a:xfrm>
            <a:off x="7774426" y="5578478"/>
            <a:ext cx="856907" cy="669925"/>
          </a:xfrm>
          <a:prstGeom prst="rect">
            <a:avLst/>
          </a:prstGeom>
        </p:spPr>
        <p:txBody>
          <a:bodyPr vert="horz" lIns="91440" tIns="45720" rIns="91440" bIns="45720" rtlCol="0" anchor="b"/>
          <a:lstStyle>
            <a:lvl1pPr algn="r">
              <a:defRPr sz="2800" b="0" i="0">
                <a:solidFill>
                  <a:schemeClr val="bg2">
                    <a:lumMod val="50000"/>
                  </a:schemeClr>
                </a:solidFill>
                <a:effectLst/>
                <a:latin typeface="+mn-lt"/>
              </a:defRPr>
            </a:lvl1pPr>
          </a:lstStyle>
          <a:p>
            <a:fld id="{770B9C38-9620-4D7D-B514-FF0910A54C76}" type="slidenum">
              <a:rPr lang="zh-CN" altLang="en-US" smtClean="0"/>
            </a:fld>
            <a:endParaRPr lang="zh-CN" alt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emf"/><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hyperlink" Target="http://www.google.com.hk/url?sa=i&amp;rct=j&amp;q=&amp;esrc=s&amp;frm=1&amp;source=images&amp;cd=&amp;cad=rja&amp;docid=2XU4W0nXnhY37M&amp;tbnid=UjAUpNHoxptQ5M:&amp;ved=0CAUQjRw&amp;url=http://kids.britannica.com/comptons/art-156255&amp;ei=NPU-Us2_NOyviQfCj4HwCg&amp;psig=AFQjCNF1txXPpYtBbngvh_7c7rhI6beLbQ&amp;ust=137994407736510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tags" Target="../tags/tag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3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7.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5.png"/><Relationship Id="rId2" Type="http://schemas.openxmlformats.org/officeDocument/2006/relationships/tags" Target="../tags/tag3.xml"/><Relationship Id="rId1"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46.jpe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tags" Target="../tags/tag5.xml"/><Relationship Id="rId2" Type="http://schemas.openxmlformats.org/officeDocument/2006/relationships/image" Target="../media/image47.emf"/><Relationship Id="rId1" Type="http://schemas.openxmlformats.org/officeDocument/2006/relationships/oleObject" Target="../embeddings/oleObject1.bin"/></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48.wmf"/><Relationship Id="rId1" Type="http://schemas.openxmlformats.org/officeDocument/2006/relationships/oleObject" Target="../embeddings/oleObject2.bin"/></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49.wmf"/><Relationship Id="rId1"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emf"/></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50.wmf"/><Relationship Id="rId1" Type="http://schemas.openxmlformats.org/officeDocument/2006/relationships/oleObject" Target="../embeddings/oleObject4.bin"/></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51.wmf"/><Relationship Id="rId1" Type="http://schemas.openxmlformats.org/officeDocument/2006/relationships/oleObject" Target="../embeddings/oleObject5.bin"/></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emf"/></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tags" Target="../tags/tag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61.emf"/><Relationship Id="rId1" Type="http://schemas.openxmlformats.org/officeDocument/2006/relationships/oleObject" Target="../embeddings/oleObject6.bin"/></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vmlDrawing" Target="../drawings/vmlDrawing7.vml"/><Relationship Id="rId3" Type="http://schemas.openxmlformats.org/officeDocument/2006/relationships/slideLayout" Target="../slideLayouts/slideLayout1.xml"/><Relationship Id="rId2" Type="http://schemas.openxmlformats.org/officeDocument/2006/relationships/image" Target="../media/image62.wmf"/><Relationship Id="rId1" Type="http://schemas.openxmlformats.org/officeDocument/2006/relationships/oleObject" Target="../embeddings/oleObject7.bin"/></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vmlDrawing" Target="../drawings/vmlDrawing8.vml"/><Relationship Id="rId3" Type="http://schemas.openxmlformats.org/officeDocument/2006/relationships/slideLayout" Target="../slideLayouts/slideLayout1.xml"/><Relationship Id="rId2" Type="http://schemas.openxmlformats.org/officeDocument/2006/relationships/image" Target="../media/image63.wmf"/><Relationship Id="rId1" Type="http://schemas.openxmlformats.org/officeDocument/2006/relationships/oleObject" Target="../embeddings/oleObject8.bin"/></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64.emf"/><Relationship Id="rId1" Type="http://schemas.openxmlformats.org/officeDocument/2006/relationships/oleObject" Target="../embeddings/oleObject9.bin"/></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emf"/><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65.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66.jpe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emf"/></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hyperlink" Target="http://www.google.com.hk/url?sa=i&amp;rct=j&amp;q=&amp;esrc=s&amp;frm=1&amp;source=images&amp;cd=&amp;cad=rja&amp;docid=AvHMC-QLu3uQiM&amp;tbnid=0tCY_nyOdcxCbM:&amp;ved=0CAUQjRw&amp;url=http://www.tutorvista.com/physics/diagram-of-cathode-ray-tube&amp;ei=UniBUtC3G4b8iAeijoDYDw&amp;psig=AFQjCNGT4ve1qYyCu8ftii-0RyaIh2E-uA&amp;ust=1384302930209642" TargetMode="Externa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dirty="0"/>
              <a:t>Chapter 2 </a:t>
            </a:r>
            <a:br>
              <a:rPr lang="en-US" altLang="zh-CN" b="1" dirty="0"/>
            </a:br>
            <a:r>
              <a:rPr lang="en-US" altLang="zh-CN" b="1" dirty="0"/>
              <a:t>Atomic Structure</a:t>
            </a:r>
            <a:endParaRPr lang="zh-CN" altLang="en-US" b="1" dirty="0"/>
          </a:p>
        </p:txBody>
      </p:sp>
      <p:sp>
        <p:nvSpPr>
          <p:cNvPr id="3" name="副标题 2"/>
          <p:cNvSpPr>
            <a:spLocks noGrp="1"/>
          </p:cNvSpPr>
          <p:nvPr>
            <p:ph type="subTitle" idx="1"/>
          </p:nvPr>
        </p:nvSpPr>
        <p:spPr>
          <a:xfrm>
            <a:off x="533400" y="4138862"/>
            <a:ext cx="4954250" cy="1618471"/>
          </a:xfrm>
        </p:spPr>
        <p:txBody>
          <a:bodyPr>
            <a:normAutofit/>
          </a:bodyPr>
          <a:lstStyle/>
          <a:p>
            <a:r>
              <a:rPr lang="en-US" altLang="zh-CN" sz="2800" b="1" dirty="0">
                <a:solidFill>
                  <a:schemeClr val="tx1"/>
                </a:solidFill>
              </a:rPr>
              <a:t>Wilt Gu</a:t>
            </a:r>
            <a:endParaRPr lang="zh-CN" altLang="en-US" sz="2800" b="1"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5751095" cy="3936908"/>
          </a:xfrm>
          <a:prstGeom prst="rect">
            <a:avLst/>
          </a:prstGeom>
        </p:spPr>
      </p:pic>
      <p:sp>
        <p:nvSpPr>
          <p:cNvPr id="6" name="TextBox 5"/>
          <p:cNvSpPr txBox="1"/>
          <p:nvPr/>
        </p:nvSpPr>
        <p:spPr>
          <a:xfrm>
            <a:off x="643690" y="4235117"/>
            <a:ext cx="3886200" cy="954107"/>
          </a:xfrm>
          <a:prstGeom prst="rect">
            <a:avLst/>
          </a:prstGeom>
          <a:noFill/>
        </p:spPr>
        <p:txBody>
          <a:bodyPr wrap="square" rtlCol="0">
            <a:spAutoFit/>
          </a:bodyPr>
          <a:lstStyle/>
          <a:p>
            <a:r>
              <a:rPr lang="en-US" altLang="zh-CN" sz="2800" b="1" dirty="0"/>
              <a:t>Gold Foil </a:t>
            </a:r>
            <a:endParaRPr lang="en-US" altLang="zh-CN" sz="2800" b="1" dirty="0"/>
          </a:p>
          <a:p>
            <a:r>
              <a:rPr lang="en-US" altLang="zh-CN" sz="2800" b="1" dirty="0"/>
              <a:t>Experiment</a:t>
            </a:r>
            <a:endParaRPr lang="zh-CN" altLang="en-US" b="1" dirty="0"/>
          </a:p>
        </p:txBody>
      </p:sp>
      <p:pic>
        <p:nvPicPr>
          <p:cNvPr id="3" name="图片 2"/>
          <p:cNvPicPr>
            <a:picLocks noChangeAspect="1"/>
          </p:cNvPicPr>
          <p:nvPr/>
        </p:nvPicPr>
        <p:blipFill>
          <a:blip r:embed="rId2"/>
          <a:stretch>
            <a:fillRect/>
          </a:stretch>
        </p:blipFill>
        <p:spPr>
          <a:xfrm>
            <a:off x="3567749" y="3188368"/>
            <a:ext cx="5576252" cy="36696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19963" y="461901"/>
            <a:ext cx="5943364" cy="5943364"/>
          </a:xfrm>
          <a:prstGeom prst="rect">
            <a:avLst/>
          </a:prstGeom>
        </p:spPr>
      </p:pic>
      <p:sp>
        <p:nvSpPr>
          <p:cNvPr id="3" name="TextBox 6"/>
          <p:cNvSpPr txBox="1"/>
          <p:nvPr/>
        </p:nvSpPr>
        <p:spPr>
          <a:xfrm>
            <a:off x="193140" y="5924002"/>
            <a:ext cx="3065620" cy="461665"/>
          </a:xfrm>
          <a:prstGeom prst="rect">
            <a:avLst/>
          </a:prstGeom>
          <a:noFill/>
        </p:spPr>
        <p:txBody>
          <a:bodyPr wrap="square" rtlCol="0">
            <a:spAutoFit/>
          </a:bodyPr>
          <a:lstStyle/>
          <a:p>
            <a:r>
              <a:rPr lang="en-US" altLang="zh-CN" sz="2400" b="1" dirty="0"/>
              <a:t>Rutherford’s Model</a:t>
            </a:r>
            <a:endParaRPr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media.web.britannica.com/eb-media/09/149209-004-E4AA2D63.jpg">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643" y="1082841"/>
            <a:ext cx="6392780" cy="42618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67000" y="6096000"/>
            <a:ext cx="5105400" cy="523220"/>
          </a:xfrm>
          <a:prstGeom prst="rect">
            <a:avLst/>
          </a:prstGeom>
          <a:noFill/>
        </p:spPr>
        <p:txBody>
          <a:bodyPr wrap="square" rtlCol="0">
            <a:spAutoFit/>
          </a:bodyPr>
          <a:lstStyle/>
          <a:p>
            <a:r>
              <a:rPr lang="en-US" altLang="zh-CN" sz="2800" b="1" dirty="0"/>
              <a:t>Bohr’s Atomic Model</a:t>
            </a:r>
            <a:endParaRPr lang="zh-CN" altLang="en-US" sz="2800" b="1" dirty="0"/>
          </a:p>
        </p:txBody>
      </p:sp>
      <p:pic>
        <p:nvPicPr>
          <p:cNvPr id="2" name="图片 1"/>
          <p:cNvPicPr>
            <a:picLocks noChangeAspect="1"/>
          </p:cNvPicPr>
          <p:nvPr/>
        </p:nvPicPr>
        <p:blipFill>
          <a:blip r:embed="rId3"/>
          <a:stretch>
            <a:fillRect/>
          </a:stretch>
        </p:blipFill>
        <p:spPr>
          <a:xfrm>
            <a:off x="6762750" y="0"/>
            <a:ext cx="2381250" cy="3371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fade">
                                      <p:cBhvr>
                                        <p:cTn id="11" dur="500"/>
                                        <p:tgtEl>
                                          <p:spTgt spid="409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570156"/>
            <a:ext cx="8229600" cy="1054250"/>
          </a:xfrm>
        </p:spPr>
        <p:txBody>
          <a:bodyPr/>
          <a:lstStyle/>
          <a:p>
            <a:r>
              <a:rPr lang="en-US" altLang="zh-CN" sz="3600" b="1" dirty="0"/>
              <a:t>Sub-atomic Particles</a:t>
            </a:r>
            <a:endParaRPr lang="zh-CN" altLang="en-US" sz="3600" b="1" dirty="0"/>
          </a:p>
        </p:txBody>
      </p:sp>
      <p:graphicFrame>
        <p:nvGraphicFramePr>
          <p:cNvPr id="4" name="表格 3"/>
          <p:cNvGraphicFramePr>
            <a:graphicFrameLocks noGrp="1"/>
          </p:cNvGraphicFramePr>
          <p:nvPr/>
        </p:nvGraphicFramePr>
        <p:xfrm>
          <a:off x="1143000" y="2438400"/>
          <a:ext cx="6858000" cy="2499360"/>
        </p:xfrm>
        <a:graphic>
          <a:graphicData uri="http://schemas.openxmlformats.org/drawingml/2006/table">
            <a:tbl>
              <a:tblPr firstRow="1" bandRow="1">
                <a:tableStyleId>{5C22544A-7EE6-4342-B048-85BDC9FD1C3A}</a:tableStyleId>
              </a:tblPr>
              <a:tblGrid>
                <a:gridCol w="1524000"/>
                <a:gridCol w="2286000"/>
                <a:gridCol w="1752600"/>
                <a:gridCol w="1295400"/>
              </a:tblGrid>
              <a:tr h="609600">
                <a:tc>
                  <a:txBody>
                    <a:bodyPr/>
                    <a:lstStyle/>
                    <a:p>
                      <a:pPr algn="ctr"/>
                      <a:r>
                        <a:rPr lang="en-US" altLang="zh-CN" dirty="0"/>
                        <a:t>Particle</a:t>
                      </a:r>
                      <a:endParaRPr lang="zh-CN" altLang="en-US" dirty="0"/>
                    </a:p>
                  </a:txBody>
                  <a:tcPr anchor="ctr"/>
                </a:tc>
                <a:tc>
                  <a:txBody>
                    <a:bodyPr/>
                    <a:lstStyle/>
                    <a:p>
                      <a:pPr algn="ctr"/>
                      <a:r>
                        <a:rPr lang="en-US" altLang="zh-CN" dirty="0"/>
                        <a:t>Where in Atom</a:t>
                      </a:r>
                      <a:endParaRPr lang="zh-CN" altLang="en-US" dirty="0"/>
                    </a:p>
                  </a:txBody>
                  <a:tcPr anchor="ctr"/>
                </a:tc>
                <a:tc>
                  <a:txBody>
                    <a:bodyPr/>
                    <a:lstStyle/>
                    <a:p>
                      <a:pPr algn="ctr"/>
                      <a:r>
                        <a:rPr lang="en-US" altLang="zh-CN" dirty="0"/>
                        <a:t>Relative Mass</a:t>
                      </a:r>
                      <a:endParaRPr lang="zh-CN" altLang="en-US" dirty="0"/>
                    </a:p>
                  </a:txBody>
                  <a:tcPr anchor="ctr"/>
                </a:tc>
                <a:tc>
                  <a:txBody>
                    <a:bodyPr/>
                    <a:lstStyle/>
                    <a:p>
                      <a:pPr algn="ctr"/>
                      <a:r>
                        <a:rPr lang="en-US" altLang="zh-CN" dirty="0"/>
                        <a:t>Relative</a:t>
                      </a:r>
                      <a:r>
                        <a:rPr lang="en-US" altLang="zh-CN" baseline="0" dirty="0"/>
                        <a:t> </a:t>
                      </a:r>
                      <a:r>
                        <a:rPr lang="en-US" altLang="zh-CN" dirty="0"/>
                        <a:t>Charge</a:t>
                      </a:r>
                      <a:endParaRPr lang="zh-CN" altLang="en-US" dirty="0"/>
                    </a:p>
                  </a:txBody>
                  <a:tcPr anchor="ctr"/>
                </a:tc>
              </a:tr>
              <a:tr h="609600">
                <a:tc>
                  <a:txBody>
                    <a:bodyPr/>
                    <a:lstStyle/>
                    <a:p>
                      <a:pPr algn="ctr"/>
                      <a:r>
                        <a:rPr lang="en-US" altLang="zh-CN" b="1" dirty="0"/>
                        <a:t>Proton</a:t>
                      </a:r>
                      <a:endParaRPr lang="zh-CN" altLang="en-US" b="1" dirty="0"/>
                    </a:p>
                  </a:txBody>
                  <a:tcPr anchor="ctr"/>
                </a:tc>
                <a:tc>
                  <a:txBody>
                    <a:bodyPr/>
                    <a:lstStyle/>
                    <a:p>
                      <a:pPr algn="ctr"/>
                      <a:r>
                        <a:rPr lang="en-US" altLang="zh-CN" dirty="0"/>
                        <a:t>Nucleus</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tr>
              <a:tr h="609600">
                <a:tc>
                  <a:txBody>
                    <a:bodyPr/>
                    <a:lstStyle/>
                    <a:p>
                      <a:pPr algn="ctr"/>
                      <a:r>
                        <a:rPr lang="en-US" altLang="zh-CN" b="1" dirty="0"/>
                        <a:t>Neutron</a:t>
                      </a:r>
                      <a:endParaRPr lang="zh-CN" altLang="en-US" b="1" dirty="0"/>
                    </a:p>
                  </a:txBody>
                  <a:tcPr anchor="ctr"/>
                </a:tc>
                <a:tc>
                  <a:txBody>
                    <a:bodyPr/>
                    <a:lstStyle/>
                    <a:p>
                      <a:pPr algn="ctr"/>
                      <a:r>
                        <a:rPr lang="en-US" altLang="zh-CN" dirty="0"/>
                        <a:t>Nucleus</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0</a:t>
                      </a:r>
                      <a:endParaRPr lang="zh-CN" altLang="en-US" dirty="0"/>
                    </a:p>
                  </a:txBody>
                  <a:tcPr anchor="ctr"/>
                </a:tc>
              </a:tr>
              <a:tr h="609600">
                <a:tc>
                  <a:txBody>
                    <a:bodyPr/>
                    <a:lstStyle/>
                    <a:p>
                      <a:pPr algn="ctr"/>
                      <a:r>
                        <a:rPr lang="en-US" altLang="zh-CN" b="1" dirty="0"/>
                        <a:t>Electron</a:t>
                      </a:r>
                      <a:endParaRPr lang="zh-CN" altLang="en-US" b="1" dirty="0"/>
                    </a:p>
                  </a:txBody>
                  <a:tcPr anchor="ctr"/>
                </a:tc>
                <a:tc>
                  <a:txBody>
                    <a:bodyPr/>
                    <a:lstStyle/>
                    <a:p>
                      <a:pPr algn="ctr"/>
                      <a:r>
                        <a:rPr lang="en-US" altLang="zh-CN" dirty="0"/>
                        <a:t>Orbiting</a:t>
                      </a:r>
                      <a:r>
                        <a:rPr lang="en-US" altLang="zh-CN" baseline="0" dirty="0"/>
                        <a:t> the nucleus</a:t>
                      </a:r>
                      <a:endParaRPr lang="zh-CN" altLang="en-US" dirty="0"/>
                    </a:p>
                  </a:txBody>
                  <a:tcPr anchor="ctr"/>
                </a:tc>
                <a:tc>
                  <a:txBody>
                    <a:bodyPr/>
                    <a:lstStyle/>
                    <a:p>
                      <a:pPr algn="ctr"/>
                      <a:r>
                        <a:rPr lang="en-US" altLang="zh-CN" dirty="0"/>
                        <a:t>1/1836</a:t>
                      </a:r>
                      <a:endParaRPr lang="zh-CN" altLang="en-US" dirty="0"/>
                    </a:p>
                  </a:txBody>
                  <a:tcPr anchor="ctr"/>
                </a:tc>
                <a:tc>
                  <a:txBody>
                    <a:bodyPr/>
                    <a:lstStyle/>
                    <a:p>
                      <a:pPr algn="ctr"/>
                      <a:r>
                        <a:rPr lang="en-US" altLang="zh-CN" dirty="0"/>
                        <a:t>-1</a:t>
                      </a:r>
                      <a:endParaRPr lang="zh-CN" altLang="en-US" dirty="0"/>
                    </a:p>
                  </a:txBody>
                  <a:tcPr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1000" y="570156"/>
            <a:ext cx="8522368" cy="1054250"/>
          </a:xfrm>
        </p:spPr>
        <p:txBody>
          <a:bodyPr>
            <a:normAutofit fontScale="90000"/>
          </a:bodyPr>
          <a:lstStyle/>
          <a:p>
            <a:r>
              <a:rPr lang="en-US" altLang="zh-CN" sz="3600" b="1" dirty="0"/>
              <a:t>Symbols with superscripts &amp; subscripts</a:t>
            </a:r>
            <a:endParaRPr lang="zh-CN" altLang="en-US" sz="3600" b="1" dirty="0"/>
          </a:p>
        </p:txBody>
      </p:sp>
      <p:sp>
        <p:nvSpPr>
          <p:cNvPr id="2" name="内容占位符 1"/>
          <p:cNvSpPr>
            <a:spLocks noGrp="1"/>
          </p:cNvSpPr>
          <p:nvPr>
            <p:ph idx="1"/>
          </p:nvPr>
        </p:nvSpPr>
        <p:spPr>
          <a:xfrm>
            <a:off x="699247" y="2133601"/>
            <a:ext cx="7745505" cy="3992562"/>
          </a:xfrm>
        </p:spPr>
        <p:txBody>
          <a:bodyPr>
            <a:normAutofit lnSpcReduction="20000"/>
          </a:bodyPr>
          <a:lstStyle/>
          <a:p>
            <a:r>
              <a:rPr lang="en-US" altLang="zh-CN" dirty="0">
                <a:solidFill>
                  <a:schemeClr val="tx1"/>
                </a:solidFill>
              </a:rPr>
              <a:t>A: </a:t>
            </a:r>
            <a:r>
              <a:rPr lang="en-US" altLang="zh-CN" b="1" dirty="0">
                <a:solidFill>
                  <a:srgbClr val="FFFF00"/>
                </a:solidFill>
              </a:rPr>
              <a:t>Mass number </a:t>
            </a:r>
            <a:r>
              <a:rPr lang="en-US" altLang="zh-CN" dirty="0">
                <a:solidFill>
                  <a:schemeClr val="tx1"/>
                </a:solidFill>
              </a:rPr>
              <a:t>(nucleon number) – sum of proton number and neutron number</a:t>
            </a:r>
            <a:endParaRPr lang="en-US" altLang="zh-CN" dirty="0">
              <a:solidFill>
                <a:schemeClr val="tx1"/>
              </a:solidFill>
            </a:endParaRPr>
          </a:p>
          <a:p>
            <a:endParaRPr lang="en-US" altLang="zh-CN" dirty="0">
              <a:solidFill>
                <a:schemeClr val="tx1"/>
              </a:solidFill>
            </a:endParaRPr>
          </a:p>
          <a:p>
            <a:r>
              <a:rPr lang="en-US" altLang="zh-CN" dirty="0">
                <a:solidFill>
                  <a:schemeClr val="tx1"/>
                </a:solidFill>
              </a:rPr>
              <a:t>Z: </a:t>
            </a:r>
            <a:r>
              <a:rPr lang="en-US" altLang="zh-CN" b="1" dirty="0">
                <a:solidFill>
                  <a:srgbClr val="FFFF00"/>
                </a:solidFill>
              </a:rPr>
              <a:t>Atomic number </a:t>
            </a:r>
            <a:r>
              <a:rPr lang="en-US" altLang="zh-CN" dirty="0">
                <a:solidFill>
                  <a:schemeClr val="tx1"/>
                </a:solidFill>
              </a:rPr>
              <a:t>– proton number</a:t>
            </a:r>
            <a:endParaRPr lang="en-US" altLang="zh-CN" dirty="0">
              <a:solidFill>
                <a:schemeClr val="tx1"/>
              </a:solidFill>
            </a:endParaRPr>
          </a:p>
          <a:p>
            <a:endParaRPr lang="zh-CN" altLang="en-US" dirty="0">
              <a:solidFill>
                <a:schemeClr val="tx1"/>
              </a:solidFill>
            </a:endParaRPr>
          </a:p>
          <a:p>
            <a:r>
              <a:rPr lang="en-US" altLang="zh-CN" dirty="0">
                <a:solidFill>
                  <a:schemeClr val="tx1"/>
                </a:solidFill>
              </a:rPr>
              <a:t>e+: </a:t>
            </a:r>
            <a:r>
              <a:rPr lang="en-US" altLang="zh-CN" b="1" dirty="0">
                <a:solidFill>
                  <a:srgbClr val="FFFF00"/>
                </a:solidFill>
              </a:rPr>
              <a:t>Ionic charge</a:t>
            </a:r>
            <a:r>
              <a:rPr lang="en-US" altLang="zh-CN" dirty="0">
                <a:solidFill>
                  <a:schemeClr val="tx1"/>
                </a:solidFill>
              </a:rPr>
              <a:t> - charge on the cation/anion due to gain or loss of electron(s) [gain electron(s) to have negative charge and loss of electron(s) to have positive charge.]</a:t>
            </a:r>
            <a:endParaRPr lang="zh-CN" altLang="en-US" dirty="0">
              <a:solidFill>
                <a:schemeClr val="tx1"/>
              </a:solidFill>
            </a:endParaRPr>
          </a:p>
        </p:txBody>
      </p:sp>
      <mc:AlternateContent xmlns:mc="http://schemas.openxmlformats.org/markup-compatibility/2006">
        <mc:Choice xmlns:a14="http://schemas.microsoft.com/office/drawing/2010/main" Requires="a14">
          <p:sp>
            <p:nvSpPr>
              <p:cNvPr id="4" name="TextBox 3"/>
              <p:cNvSpPr txBox="1"/>
              <p:nvPr/>
            </p:nvSpPr>
            <p:spPr>
              <a:xfrm>
                <a:off x="5334000" y="1624478"/>
                <a:ext cx="1371600" cy="83248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Pre>
                        <m:sPrePr>
                          <m:ctrlPr>
                            <a:rPr lang="en-US" altLang="zh-CN" sz="4800" i="1" smtClean="0">
                              <a:latin typeface="Cambria Math" panose="02040503050406030204" pitchFamily="18" charset="0"/>
                            </a:rPr>
                          </m:ctrlPr>
                        </m:sPrePr>
                        <m:sub>
                          <m:r>
                            <a:rPr lang="en-US" altLang="zh-CN" sz="4800" b="0" i="1" smtClean="0">
                              <a:latin typeface="Cambria Math" panose="02040503050406030204"/>
                            </a:rPr>
                            <m:t>11</m:t>
                          </m:r>
                        </m:sub>
                        <m:sup>
                          <m:r>
                            <a:rPr lang="en-US" altLang="zh-CN" sz="4800" b="0" i="1" smtClean="0">
                              <a:latin typeface="Cambria Math" panose="02040503050406030204"/>
                            </a:rPr>
                            <m:t>23</m:t>
                          </m:r>
                        </m:sup>
                        <m:e>
                          <m:sSup>
                            <m:sSupPr>
                              <m:ctrlPr>
                                <a:rPr lang="en-US" altLang="zh-CN" sz="4800" b="0" i="1" smtClean="0">
                                  <a:latin typeface="Cambria Math" panose="02040503050406030204" pitchFamily="18" charset="0"/>
                                  <a:cs typeface="Cambria Math" panose="02040503050406030204" pitchFamily="18" charset="0"/>
                                </a:rPr>
                              </m:ctrlPr>
                            </m:sSupPr>
                            <m:e>
                              <m:r>
                                <a:rPr lang="en-US" altLang="zh-CN" sz="4800" b="0" i="1" smtClean="0">
                                  <a:latin typeface="Cambria Math" panose="02040503050406030204" pitchFamily="18" charset="0"/>
                                  <a:cs typeface="Cambria Math" panose="02040503050406030204" pitchFamily="18" charset="0"/>
                                </a:rPr>
                                <m:t>𝑁𝑎</m:t>
                              </m:r>
                            </m:e>
                            <m:sup>
                              <m:r>
                                <a:rPr lang="en-US" altLang="zh-CN" sz="4800" b="0" i="1" smtClean="0">
                                  <a:latin typeface="Cambria Math" panose="02040503050406030204" pitchFamily="18" charset="0"/>
                                  <a:cs typeface="Cambria Math" panose="02040503050406030204" pitchFamily="18" charset="0"/>
                                </a:rPr>
                                <m:t>+</m:t>
                              </m:r>
                            </m:sup>
                          </m:sSup>
                        </m:e>
                      </m:sPre>
                    </m:oMath>
                  </m:oMathPara>
                </a14:m>
                <a:endParaRPr lang="en-US" altLang="zh-CN" sz="4800" b="0" i="1" dirty="0" smtClean="0">
                  <a:latin typeface="Cambria Math" panose="02040503050406030204"/>
                </a:endParaRPr>
              </a:p>
            </p:txBody>
          </p:sp>
        </mc:Choice>
        <mc:Fallback>
          <p:sp>
            <p:nvSpPr>
              <p:cNvPr id="4" name="TextBox 3"/>
              <p:cNvSpPr txBox="1">
                <a:spLocks noRot="1" noChangeAspect="1" noMove="1" noResize="1" noEditPoints="1" noAdjustHandles="1" noChangeArrowheads="1" noChangeShapeType="1" noTextEdit="1"/>
              </p:cNvSpPr>
              <p:nvPr/>
            </p:nvSpPr>
            <p:spPr>
              <a:xfrm>
                <a:off x="5334000" y="1624478"/>
                <a:ext cx="1371600" cy="832485"/>
              </a:xfrm>
              <a:prstGeom prst="rect">
                <a:avLst/>
              </a:prstGeom>
              <a:blipFill rotWithShape="1">
                <a:blip r:embed="rId1"/>
                <a:stretch>
                  <a:fillRect t="-18" r="-28565"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2576195" y="1579693"/>
                <a:ext cx="1371600" cy="83502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Pre>
                        <m:sPrePr>
                          <m:ctrlPr>
                            <a:rPr lang="en-US" altLang="zh-CN" sz="4800" i="1" smtClean="0">
                              <a:latin typeface="Cambria Math" panose="02040503050406030204" pitchFamily="18" charset="0"/>
                            </a:rPr>
                          </m:ctrlPr>
                        </m:sPrePr>
                        <m:sub>
                          <m:r>
                            <a:rPr lang="en-US" altLang="zh-CN" sz="4800" b="0" i="1" smtClean="0">
                              <a:latin typeface="Cambria Math" panose="02040503050406030204"/>
                            </a:rPr>
                            <m:t>𝑍</m:t>
                          </m:r>
                        </m:sub>
                        <m:sup>
                          <m:r>
                            <a:rPr lang="en-US" altLang="zh-CN" sz="4800" b="0" i="1" smtClean="0">
                              <a:latin typeface="Cambria Math" panose="02040503050406030204"/>
                            </a:rPr>
                            <m:t>𝐴</m:t>
                          </m:r>
                        </m:sup>
                        <m:e>
                          <m:sSup>
                            <m:sSupPr>
                              <m:ctrlPr>
                                <a:rPr lang="en-US" altLang="zh-CN" sz="4800" b="0" i="1" smtClean="0">
                                  <a:latin typeface="Cambria Math" panose="02040503050406030204" pitchFamily="18" charset="0"/>
                                  <a:cs typeface="Cambria Math" panose="02040503050406030204" pitchFamily="18" charset="0"/>
                                </a:rPr>
                              </m:ctrlPr>
                            </m:sSupPr>
                            <m:e>
                              <m:r>
                                <a:rPr lang="en-US" altLang="zh-CN" sz="4800" b="0" i="1" smtClean="0">
                                  <a:latin typeface="Cambria Math" panose="02040503050406030204" pitchFamily="18" charset="0"/>
                                  <a:cs typeface="Cambria Math" panose="02040503050406030204" pitchFamily="18" charset="0"/>
                                </a:rPr>
                                <m:t>𝑋</m:t>
                              </m:r>
                            </m:e>
                            <m:sup>
                              <m:r>
                                <a:rPr lang="en-US" altLang="zh-CN" sz="4800" b="0" i="1" smtClean="0">
                                  <a:latin typeface="Cambria Math" panose="02040503050406030204" pitchFamily="18" charset="0"/>
                                  <a:cs typeface="Cambria Math" panose="02040503050406030204" pitchFamily="18" charset="0"/>
                                </a:rPr>
                                <m:t>𝑒</m:t>
                              </m:r>
                              <m:r>
                                <a:rPr lang="en-US" altLang="zh-CN" sz="4800" b="0" i="1" smtClean="0">
                                  <a:latin typeface="Cambria Math" panose="02040503050406030204" pitchFamily="18" charset="0"/>
                                  <a:cs typeface="Cambria Math" panose="02040503050406030204" pitchFamily="18" charset="0"/>
                                </a:rPr>
                                <m:t>+</m:t>
                              </m:r>
                            </m:sup>
                          </m:sSup>
                        </m:e>
                      </m:sPre>
                    </m:oMath>
                  </m:oMathPara>
                </a14:m>
                <a:endParaRPr lang="zh-CN" altLang="en-US" sz="2400" dirty="0"/>
              </a:p>
            </p:txBody>
          </p:sp>
        </mc:Choice>
        <mc:Fallback>
          <p:sp>
            <p:nvSpPr>
              <p:cNvPr id="5" name="TextBox 4"/>
              <p:cNvSpPr txBox="1">
                <a:spLocks noRot="1" noChangeAspect="1" noMove="1" noResize="1" noEditPoints="1" noAdjustHandles="1" noChangeArrowheads="1" noChangeShapeType="1" noTextEdit="1"/>
              </p:cNvSpPr>
              <p:nvPr/>
            </p:nvSpPr>
            <p:spPr>
              <a:xfrm>
                <a:off x="2576195" y="1579693"/>
                <a:ext cx="1371600" cy="835025"/>
              </a:xfrm>
              <a:prstGeom prst="rect">
                <a:avLst/>
              </a:prstGeom>
              <a:blipFill rotWithShape="1">
                <a:blip r:embed="rId2"/>
                <a:stretch>
                  <a:fillRect t="-54" r="-1435" b="5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build="p"/>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85800" y="271790"/>
            <a:ext cx="6554867" cy="1524000"/>
          </a:xfrm>
        </p:spPr>
        <p:txBody>
          <a:bodyPr/>
          <a:lstStyle/>
          <a:p>
            <a:r>
              <a:rPr lang="en-US" altLang="zh-CN" sz="3600" b="1" dirty="0"/>
              <a:t>Isotopes</a:t>
            </a:r>
            <a:endParaRPr lang="zh-CN" altLang="en-US" sz="3600" b="1" dirty="0"/>
          </a:p>
        </p:txBody>
      </p:sp>
      <p:sp>
        <p:nvSpPr>
          <p:cNvPr id="2" name="内容占位符 1"/>
          <p:cNvSpPr>
            <a:spLocks noGrp="1"/>
          </p:cNvSpPr>
          <p:nvPr>
            <p:ph idx="1"/>
          </p:nvPr>
        </p:nvSpPr>
        <p:spPr>
          <a:xfrm>
            <a:off x="685800" y="4505342"/>
            <a:ext cx="7745505" cy="2163762"/>
          </a:xfrm>
        </p:spPr>
        <p:txBody>
          <a:bodyPr>
            <a:normAutofit/>
          </a:bodyPr>
          <a:lstStyle/>
          <a:p>
            <a:r>
              <a:rPr lang="en-US" altLang="zh-CN" b="1" dirty="0">
                <a:solidFill>
                  <a:srgbClr val="FFFF00"/>
                </a:solidFill>
              </a:rPr>
              <a:t>Isotopes</a:t>
            </a:r>
            <a:r>
              <a:rPr lang="en-US" altLang="zh-CN" dirty="0">
                <a:solidFill>
                  <a:srgbClr val="FFFF00"/>
                </a:solidFill>
              </a:rPr>
              <a:t>: </a:t>
            </a:r>
            <a:r>
              <a:rPr lang="en-US" altLang="zh-CN" dirty="0">
                <a:solidFill>
                  <a:schemeClr val="tx1"/>
                </a:solidFill>
              </a:rPr>
              <a:t>Atoms that have same proton number but different neutron number.</a:t>
            </a:r>
            <a:endParaRPr lang="en-US" altLang="zh-CN" dirty="0">
              <a:solidFill>
                <a:schemeClr val="tx1"/>
              </a:solidFill>
            </a:endParaRPr>
          </a:p>
          <a:p>
            <a:endParaRPr lang="en-US" altLang="zh-CN" b="1" dirty="0">
              <a:solidFill>
                <a:schemeClr val="tx1"/>
              </a:solidFill>
            </a:endParaRPr>
          </a:p>
          <a:p>
            <a:r>
              <a:rPr lang="en-US" altLang="zh-CN" b="1" dirty="0">
                <a:solidFill>
                  <a:srgbClr val="FFFF00"/>
                </a:solidFill>
              </a:rPr>
              <a:t>Abundance</a:t>
            </a:r>
            <a:r>
              <a:rPr lang="en-US" altLang="zh-CN" dirty="0">
                <a:solidFill>
                  <a:schemeClr val="tx1"/>
                </a:solidFill>
              </a:rPr>
              <a:t>: Mole percentage of one isotope in its whole element in nature.</a:t>
            </a:r>
            <a:endParaRPr lang="zh-CN" altLang="en-US" dirty="0">
              <a:solidFill>
                <a:schemeClr val="tx1"/>
              </a:solidFill>
            </a:endParaRPr>
          </a:p>
        </p:txBody>
      </p:sp>
      <p:graphicFrame>
        <p:nvGraphicFramePr>
          <p:cNvPr id="6" name="表格 5"/>
          <p:cNvGraphicFramePr>
            <a:graphicFrameLocks noGrp="1"/>
          </p:cNvGraphicFramePr>
          <p:nvPr>
            <p:custDataLst>
              <p:tags r:id="rId1"/>
            </p:custDataLst>
          </p:nvPr>
        </p:nvGraphicFramePr>
        <p:xfrm>
          <a:off x="685800" y="1825525"/>
          <a:ext cx="7620000" cy="2133600"/>
        </p:xfrm>
        <a:graphic>
          <a:graphicData uri="http://schemas.openxmlformats.org/drawingml/2006/table">
            <a:tbl>
              <a:tblPr firstRow="1" bandRow="1">
                <a:tableStyleId>{5C22544A-7EE6-4342-B048-85BDC9FD1C3A}</a:tableStyleId>
              </a:tblPr>
              <a:tblGrid>
                <a:gridCol w="1463040"/>
                <a:gridCol w="1463040"/>
                <a:gridCol w="1463040"/>
                <a:gridCol w="1463040"/>
                <a:gridCol w="1767840"/>
              </a:tblGrid>
              <a:tr h="426720">
                <a:tc>
                  <a:txBody>
                    <a:bodyPr/>
                    <a:lstStyle/>
                    <a:p>
                      <a:pPr algn="ctr"/>
                      <a:r>
                        <a:rPr lang="en-US" altLang="zh-CN" dirty="0">
                          <a:solidFill>
                            <a:schemeClr val="bg1"/>
                          </a:solidFill>
                        </a:rPr>
                        <a:t>Atom</a:t>
                      </a:r>
                      <a:endParaRPr lang="zh-CN" altLang="en-US" dirty="0">
                        <a:solidFill>
                          <a:schemeClr val="bg1"/>
                        </a:solidFill>
                      </a:endParaRPr>
                    </a:p>
                  </a:txBody>
                  <a:tcPr anchor="ctr">
                    <a:noFill/>
                  </a:tcPr>
                </a:tc>
                <a:tc>
                  <a:txBody>
                    <a:bodyPr/>
                    <a:lstStyle/>
                    <a:p>
                      <a:pPr algn="ctr"/>
                      <a:r>
                        <a:rPr lang="en-US" altLang="zh-CN" dirty="0">
                          <a:solidFill>
                            <a:schemeClr val="bg1"/>
                          </a:solidFill>
                        </a:rPr>
                        <a:t>Protons</a:t>
                      </a:r>
                      <a:endParaRPr lang="zh-CN" altLang="en-US" dirty="0">
                        <a:solidFill>
                          <a:schemeClr val="bg1"/>
                        </a:solidFill>
                      </a:endParaRPr>
                    </a:p>
                  </a:txBody>
                  <a:tcPr anchor="ctr">
                    <a:noFill/>
                  </a:tcPr>
                </a:tc>
                <a:tc>
                  <a:txBody>
                    <a:bodyPr/>
                    <a:lstStyle/>
                    <a:p>
                      <a:pPr algn="ctr"/>
                      <a:r>
                        <a:rPr lang="en-US" altLang="zh-CN" dirty="0">
                          <a:solidFill>
                            <a:schemeClr val="bg1"/>
                          </a:solidFill>
                        </a:rPr>
                        <a:t>Neutrons</a:t>
                      </a:r>
                      <a:endParaRPr lang="zh-CN" altLang="en-US" dirty="0">
                        <a:solidFill>
                          <a:schemeClr val="bg1"/>
                        </a:solidFill>
                      </a:endParaRPr>
                    </a:p>
                  </a:txBody>
                  <a:tcPr anchor="ctr">
                    <a:noFill/>
                  </a:tcPr>
                </a:tc>
                <a:tc>
                  <a:txBody>
                    <a:bodyPr/>
                    <a:lstStyle/>
                    <a:p>
                      <a:pPr algn="ctr"/>
                      <a:r>
                        <a:rPr lang="en-US" altLang="zh-CN" dirty="0">
                          <a:solidFill>
                            <a:schemeClr val="bg1"/>
                          </a:solidFill>
                        </a:rPr>
                        <a:t>Electrons</a:t>
                      </a:r>
                      <a:endParaRPr lang="zh-CN" altLang="en-US" dirty="0">
                        <a:solidFill>
                          <a:schemeClr val="bg1"/>
                        </a:solidFill>
                      </a:endParaRPr>
                    </a:p>
                  </a:txBody>
                  <a:tcPr anchor="ctr">
                    <a:noFill/>
                  </a:tcPr>
                </a:tc>
                <a:tc>
                  <a:txBody>
                    <a:bodyPr/>
                    <a:lstStyle/>
                    <a:p>
                      <a:pPr algn="ctr"/>
                      <a:r>
                        <a:rPr lang="en-US" altLang="zh-CN" dirty="0">
                          <a:solidFill>
                            <a:schemeClr val="bg1"/>
                          </a:solidFill>
                        </a:rPr>
                        <a:t>Relative Mass</a:t>
                      </a:r>
                      <a:endParaRPr lang="zh-CN" altLang="en-US" dirty="0">
                        <a:solidFill>
                          <a:schemeClr val="bg1"/>
                        </a:solidFill>
                      </a:endParaRPr>
                    </a:p>
                  </a:txBody>
                  <a:tcPr anchor="ctr">
                    <a:noFill/>
                  </a:tcPr>
                </a:tc>
              </a:tr>
              <a:tr h="426720">
                <a:tc>
                  <a:txBody>
                    <a:bodyPr/>
                    <a:lstStyle/>
                    <a:p>
                      <a:pPr algn="ctr"/>
                      <a:endParaRPr lang="zh-CN" altLang="en-US" dirty="0">
                        <a:solidFill>
                          <a:schemeClr val="bg1"/>
                        </a:solidFill>
                      </a:endParaRPr>
                    </a:p>
                  </a:txBody>
                  <a:tcPr anchor="ctr"/>
                </a:tc>
                <a:tc>
                  <a:txBody>
                    <a:bodyPr/>
                    <a:lstStyle/>
                    <a:p>
                      <a:pPr algn="ctr"/>
                      <a:r>
                        <a:rPr lang="en-US" altLang="zh-CN" dirty="0">
                          <a:solidFill>
                            <a:schemeClr val="bg1"/>
                          </a:solidFill>
                        </a:rPr>
                        <a:t>6</a:t>
                      </a:r>
                      <a:endParaRPr lang="zh-CN" altLang="en-US" dirty="0">
                        <a:solidFill>
                          <a:schemeClr val="bg1"/>
                        </a:solidFill>
                      </a:endParaRPr>
                    </a:p>
                  </a:txBody>
                  <a:tcPr anchor="ctr"/>
                </a:tc>
                <a:tc>
                  <a:txBody>
                    <a:bodyPr/>
                    <a:lstStyle/>
                    <a:p>
                      <a:pPr algn="ctr"/>
                      <a:r>
                        <a:rPr lang="en-US" altLang="zh-CN" dirty="0">
                          <a:solidFill>
                            <a:schemeClr val="bg1"/>
                          </a:solidFill>
                        </a:rPr>
                        <a:t>6</a:t>
                      </a:r>
                      <a:endParaRPr lang="zh-CN" altLang="en-US" dirty="0">
                        <a:solidFill>
                          <a:schemeClr val="bg1"/>
                        </a:solidFill>
                      </a:endParaRPr>
                    </a:p>
                  </a:txBody>
                  <a:tcPr anchor="ctr"/>
                </a:tc>
                <a:tc>
                  <a:txBody>
                    <a:bodyPr/>
                    <a:lstStyle/>
                    <a:p>
                      <a:pPr algn="ctr"/>
                      <a:r>
                        <a:rPr lang="en-US" altLang="zh-CN" dirty="0">
                          <a:solidFill>
                            <a:schemeClr val="bg1"/>
                          </a:solidFill>
                        </a:rPr>
                        <a:t>6</a:t>
                      </a:r>
                      <a:endParaRPr lang="zh-CN" altLang="en-US" dirty="0">
                        <a:solidFill>
                          <a:schemeClr val="bg1"/>
                        </a:solidFill>
                      </a:endParaRPr>
                    </a:p>
                  </a:txBody>
                  <a:tcPr anchor="ctr"/>
                </a:tc>
                <a:tc>
                  <a:txBody>
                    <a:bodyPr/>
                    <a:lstStyle/>
                    <a:p>
                      <a:pPr algn="ctr"/>
                      <a:r>
                        <a:rPr lang="en-US" altLang="zh-CN" dirty="0">
                          <a:solidFill>
                            <a:schemeClr val="bg1"/>
                          </a:solidFill>
                        </a:rPr>
                        <a:t>12</a:t>
                      </a:r>
                      <a:endParaRPr lang="zh-CN" altLang="en-US" dirty="0">
                        <a:solidFill>
                          <a:schemeClr val="bg1"/>
                        </a:solidFill>
                      </a:endParaRPr>
                    </a:p>
                  </a:txBody>
                  <a:tcPr anchor="ctr"/>
                </a:tc>
              </a:tr>
              <a:tr h="426720">
                <a:tc>
                  <a:txBody>
                    <a:bodyPr/>
                    <a:lstStyle/>
                    <a:p>
                      <a:pPr algn="ctr"/>
                      <a:endParaRPr lang="zh-CN" altLang="en-US" dirty="0">
                        <a:solidFill>
                          <a:schemeClr val="bg1"/>
                        </a:solidFill>
                      </a:endParaRPr>
                    </a:p>
                  </a:txBody>
                  <a:tcPr anchor="ctr"/>
                </a:tc>
                <a:tc>
                  <a:txBody>
                    <a:bodyPr/>
                    <a:lstStyle/>
                    <a:p>
                      <a:pPr algn="ctr"/>
                      <a:r>
                        <a:rPr lang="en-US" altLang="zh-CN" dirty="0">
                          <a:solidFill>
                            <a:schemeClr val="bg1"/>
                          </a:solidFill>
                        </a:rPr>
                        <a:t>6</a:t>
                      </a:r>
                      <a:endParaRPr lang="zh-CN" altLang="en-US" dirty="0">
                        <a:solidFill>
                          <a:schemeClr val="bg1"/>
                        </a:solidFill>
                      </a:endParaRPr>
                    </a:p>
                  </a:txBody>
                  <a:tcPr anchor="ctr"/>
                </a:tc>
                <a:tc>
                  <a:txBody>
                    <a:bodyPr/>
                    <a:lstStyle/>
                    <a:p>
                      <a:pPr algn="ctr"/>
                      <a:r>
                        <a:rPr lang="en-US" altLang="zh-CN" dirty="0">
                          <a:solidFill>
                            <a:schemeClr val="bg1"/>
                          </a:solidFill>
                        </a:rPr>
                        <a:t>7</a:t>
                      </a:r>
                      <a:endParaRPr lang="zh-CN" altLang="en-US" dirty="0">
                        <a:solidFill>
                          <a:schemeClr val="bg1"/>
                        </a:solidFill>
                      </a:endParaRPr>
                    </a:p>
                  </a:txBody>
                  <a:tcPr anchor="ctr"/>
                </a:tc>
                <a:tc>
                  <a:txBody>
                    <a:bodyPr/>
                    <a:lstStyle/>
                    <a:p>
                      <a:pPr algn="ctr"/>
                      <a:r>
                        <a:rPr lang="en-US" altLang="zh-CN" dirty="0">
                          <a:solidFill>
                            <a:schemeClr val="bg1"/>
                          </a:solidFill>
                        </a:rPr>
                        <a:t>6</a:t>
                      </a:r>
                      <a:endParaRPr lang="zh-CN" altLang="en-US" dirty="0">
                        <a:solidFill>
                          <a:schemeClr val="bg1"/>
                        </a:solidFill>
                      </a:endParaRPr>
                    </a:p>
                  </a:txBody>
                  <a:tcPr anchor="ctr"/>
                </a:tc>
                <a:tc>
                  <a:txBody>
                    <a:bodyPr/>
                    <a:lstStyle/>
                    <a:p>
                      <a:pPr algn="ctr"/>
                      <a:r>
                        <a:rPr lang="en-US" altLang="zh-CN" dirty="0">
                          <a:solidFill>
                            <a:schemeClr val="bg1"/>
                          </a:solidFill>
                        </a:rPr>
                        <a:t>13</a:t>
                      </a:r>
                      <a:endParaRPr lang="zh-CN" altLang="en-US" dirty="0">
                        <a:solidFill>
                          <a:schemeClr val="bg1"/>
                        </a:solidFill>
                      </a:endParaRPr>
                    </a:p>
                  </a:txBody>
                  <a:tcPr anchor="ctr"/>
                </a:tc>
              </a:tr>
              <a:tr h="426720">
                <a:tc>
                  <a:txBody>
                    <a:bodyPr/>
                    <a:lstStyle/>
                    <a:p>
                      <a:pPr algn="ctr"/>
                      <a:endParaRPr lang="zh-CN" altLang="en-US">
                        <a:solidFill>
                          <a:schemeClr val="bg1"/>
                        </a:solidFill>
                      </a:endParaRPr>
                    </a:p>
                  </a:txBody>
                  <a:tcPr anchor="ctr"/>
                </a:tc>
                <a:tc>
                  <a:txBody>
                    <a:bodyPr/>
                    <a:lstStyle/>
                    <a:p>
                      <a:pPr algn="ctr"/>
                      <a:r>
                        <a:rPr lang="en-US" altLang="zh-CN" dirty="0">
                          <a:solidFill>
                            <a:schemeClr val="bg1"/>
                          </a:solidFill>
                        </a:rPr>
                        <a:t>92</a:t>
                      </a:r>
                      <a:endParaRPr lang="zh-CN" altLang="en-US" dirty="0">
                        <a:solidFill>
                          <a:schemeClr val="bg1"/>
                        </a:solidFill>
                      </a:endParaRPr>
                    </a:p>
                  </a:txBody>
                  <a:tcPr anchor="ctr"/>
                </a:tc>
                <a:tc>
                  <a:txBody>
                    <a:bodyPr/>
                    <a:lstStyle/>
                    <a:p>
                      <a:pPr algn="ctr"/>
                      <a:r>
                        <a:rPr lang="en-US" altLang="zh-CN" dirty="0">
                          <a:solidFill>
                            <a:schemeClr val="bg1"/>
                          </a:solidFill>
                        </a:rPr>
                        <a:t>143</a:t>
                      </a:r>
                      <a:endParaRPr lang="zh-CN" altLang="en-US" dirty="0">
                        <a:solidFill>
                          <a:schemeClr val="bg1"/>
                        </a:solidFill>
                      </a:endParaRPr>
                    </a:p>
                  </a:txBody>
                  <a:tcPr anchor="ctr"/>
                </a:tc>
                <a:tc>
                  <a:txBody>
                    <a:bodyPr/>
                    <a:lstStyle/>
                    <a:p>
                      <a:pPr algn="ctr"/>
                      <a:r>
                        <a:rPr lang="en-US" altLang="zh-CN" dirty="0">
                          <a:solidFill>
                            <a:schemeClr val="bg1"/>
                          </a:solidFill>
                        </a:rPr>
                        <a:t>92</a:t>
                      </a:r>
                      <a:endParaRPr lang="zh-CN" altLang="en-US" dirty="0">
                        <a:solidFill>
                          <a:schemeClr val="bg1"/>
                        </a:solidFill>
                      </a:endParaRPr>
                    </a:p>
                  </a:txBody>
                  <a:tcPr anchor="ctr"/>
                </a:tc>
                <a:tc>
                  <a:txBody>
                    <a:bodyPr/>
                    <a:lstStyle/>
                    <a:p>
                      <a:pPr algn="ctr"/>
                      <a:r>
                        <a:rPr lang="en-US" altLang="zh-CN" dirty="0">
                          <a:solidFill>
                            <a:schemeClr val="bg1"/>
                          </a:solidFill>
                        </a:rPr>
                        <a:t>235</a:t>
                      </a:r>
                      <a:endParaRPr lang="zh-CN" altLang="en-US" dirty="0">
                        <a:solidFill>
                          <a:schemeClr val="bg1"/>
                        </a:solidFill>
                      </a:endParaRPr>
                    </a:p>
                  </a:txBody>
                  <a:tcPr anchor="ctr"/>
                </a:tc>
              </a:tr>
              <a:tr h="426720">
                <a:tc>
                  <a:txBody>
                    <a:bodyPr/>
                    <a:lstStyle/>
                    <a:p>
                      <a:pPr algn="ctr"/>
                      <a:endParaRPr lang="zh-CN" altLang="en-US">
                        <a:solidFill>
                          <a:schemeClr val="bg1"/>
                        </a:solidFill>
                      </a:endParaRPr>
                    </a:p>
                  </a:txBody>
                  <a:tcPr anchor="ctr"/>
                </a:tc>
                <a:tc>
                  <a:txBody>
                    <a:bodyPr/>
                    <a:lstStyle/>
                    <a:p>
                      <a:pPr algn="ctr"/>
                      <a:r>
                        <a:rPr lang="en-US" altLang="zh-CN" dirty="0">
                          <a:solidFill>
                            <a:schemeClr val="bg1"/>
                          </a:solidFill>
                        </a:rPr>
                        <a:t>92</a:t>
                      </a:r>
                      <a:endParaRPr lang="zh-CN" altLang="en-US" dirty="0">
                        <a:solidFill>
                          <a:schemeClr val="bg1"/>
                        </a:solidFill>
                      </a:endParaRPr>
                    </a:p>
                  </a:txBody>
                  <a:tcPr anchor="ctr"/>
                </a:tc>
                <a:tc>
                  <a:txBody>
                    <a:bodyPr/>
                    <a:lstStyle/>
                    <a:p>
                      <a:pPr algn="ctr"/>
                      <a:r>
                        <a:rPr lang="en-US" altLang="zh-CN" dirty="0">
                          <a:solidFill>
                            <a:schemeClr val="bg1"/>
                          </a:solidFill>
                        </a:rPr>
                        <a:t>146</a:t>
                      </a:r>
                      <a:endParaRPr lang="zh-CN" altLang="en-US" dirty="0">
                        <a:solidFill>
                          <a:schemeClr val="bg1"/>
                        </a:solidFill>
                      </a:endParaRPr>
                    </a:p>
                  </a:txBody>
                  <a:tcPr anchor="ctr"/>
                </a:tc>
                <a:tc>
                  <a:txBody>
                    <a:bodyPr/>
                    <a:lstStyle/>
                    <a:p>
                      <a:pPr algn="ctr"/>
                      <a:r>
                        <a:rPr lang="en-US" altLang="zh-CN" dirty="0">
                          <a:solidFill>
                            <a:schemeClr val="bg1"/>
                          </a:solidFill>
                        </a:rPr>
                        <a:t>92</a:t>
                      </a:r>
                      <a:endParaRPr lang="zh-CN" altLang="en-US" dirty="0">
                        <a:solidFill>
                          <a:schemeClr val="bg1"/>
                        </a:solidFill>
                      </a:endParaRPr>
                    </a:p>
                  </a:txBody>
                  <a:tcPr anchor="ctr"/>
                </a:tc>
                <a:tc>
                  <a:txBody>
                    <a:bodyPr/>
                    <a:lstStyle/>
                    <a:p>
                      <a:pPr algn="ctr"/>
                      <a:r>
                        <a:rPr lang="en-US" altLang="zh-CN" dirty="0">
                          <a:solidFill>
                            <a:schemeClr val="bg1"/>
                          </a:solidFill>
                        </a:rPr>
                        <a:t>238</a:t>
                      </a:r>
                      <a:endParaRPr lang="zh-CN" altLang="en-US" dirty="0">
                        <a:solidFill>
                          <a:schemeClr val="bg1"/>
                        </a:solidFill>
                      </a:endParaRPr>
                    </a:p>
                  </a:txBody>
                  <a:tcPr anchor="ctr"/>
                </a:tc>
              </a:tr>
            </a:tbl>
          </a:graphicData>
        </a:graphic>
      </p:graphicFrame>
      <mc:AlternateContent xmlns:mc="http://schemas.openxmlformats.org/markup-compatibility/2006">
        <mc:Choice xmlns:a14="http://schemas.microsoft.com/office/drawing/2010/main" Requires="a14">
          <p:sp>
            <p:nvSpPr>
              <p:cNvPr id="8" name="TextBox 7"/>
              <p:cNvSpPr txBox="1"/>
              <p:nvPr/>
            </p:nvSpPr>
            <p:spPr>
              <a:xfrm>
                <a:off x="685800" y="3100139"/>
                <a:ext cx="1371600" cy="41036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Pre>
                        <m:sPrePr>
                          <m:ctrlPr>
                            <a:rPr lang="en-US" altLang="zh-CN" sz="2000" i="1" smtClean="0">
                              <a:solidFill>
                                <a:schemeClr val="bg1"/>
                              </a:solidFill>
                              <a:latin typeface="Cambria Math" panose="02040503050406030204" pitchFamily="18" charset="0"/>
                            </a:rPr>
                          </m:ctrlPr>
                        </m:sPrePr>
                        <m:sub>
                          <m:r>
                            <a:rPr lang="en-US" altLang="zh-CN" sz="2000" b="0" i="1" smtClean="0">
                              <a:solidFill>
                                <a:schemeClr val="bg1"/>
                              </a:solidFill>
                              <a:latin typeface="Cambria Math" panose="02040503050406030204"/>
                            </a:rPr>
                            <m:t>92</m:t>
                          </m:r>
                        </m:sub>
                        <m:sup>
                          <m:r>
                            <a:rPr lang="en-US" altLang="zh-CN" sz="2000" b="0" i="1" smtClean="0">
                              <a:solidFill>
                                <a:schemeClr val="bg1"/>
                              </a:solidFill>
                              <a:latin typeface="Cambria Math" panose="02040503050406030204"/>
                            </a:rPr>
                            <m:t>235</m:t>
                          </m:r>
                        </m:sup>
                        <m:e>
                          <m:r>
                            <a:rPr lang="en-US" altLang="zh-CN" sz="2000" b="0" i="1" smtClean="0">
                              <a:solidFill>
                                <a:schemeClr val="bg1"/>
                              </a:solidFill>
                              <a:latin typeface="Cambria Math" panose="02040503050406030204"/>
                            </a:rPr>
                            <m:t>𝑈</m:t>
                          </m:r>
                        </m:e>
                      </m:sPre>
                    </m:oMath>
                  </m:oMathPara>
                </a14:m>
                <a:endParaRPr lang="zh-CN" altLang="en-US" sz="1000" dirty="0">
                  <a:solidFill>
                    <a:schemeClr val="bg1"/>
                  </a:solidFill>
                </a:endParaRPr>
              </a:p>
            </p:txBody>
          </p:sp>
        </mc:Choice>
        <mc:Fallback>
          <p:sp>
            <p:nvSpPr>
              <p:cNvPr id="8" name="TextBox 7"/>
              <p:cNvSpPr txBox="1">
                <a:spLocks noRot="1" noChangeAspect="1" noMove="1" noResize="1" noEditPoints="1" noAdjustHandles="1" noChangeArrowheads="1" noChangeShapeType="1" noTextEdit="1"/>
              </p:cNvSpPr>
              <p:nvPr/>
            </p:nvSpPr>
            <p:spPr>
              <a:xfrm>
                <a:off x="685800" y="3100139"/>
                <a:ext cx="1371600" cy="410369"/>
              </a:xfrm>
              <a:prstGeom prst="rect">
                <a:avLst/>
              </a:prstGeom>
              <a:blipFill rotWithShape="1">
                <a:blip r:embed="rId2"/>
                <a:stretch>
                  <a:fillRect t="-17" b="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1028700" y="2642939"/>
                <a:ext cx="685800" cy="40774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Pre>
                        <m:sPrePr>
                          <m:ctrlPr>
                            <a:rPr lang="en-US" altLang="zh-CN" sz="2000" i="1" smtClean="0">
                              <a:solidFill>
                                <a:schemeClr val="bg1"/>
                              </a:solidFill>
                              <a:latin typeface="Cambria Math" panose="02040503050406030204" pitchFamily="18" charset="0"/>
                            </a:rPr>
                          </m:ctrlPr>
                        </m:sPrePr>
                        <m:sub>
                          <m:r>
                            <a:rPr lang="en-US" altLang="zh-CN" sz="2000" b="0" i="1" smtClean="0">
                              <a:solidFill>
                                <a:schemeClr val="bg1"/>
                              </a:solidFill>
                              <a:latin typeface="Cambria Math" panose="02040503050406030204"/>
                            </a:rPr>
                            <m:t>6</m:t>
                          </m:r>
                        </m:sub>
                        <m:sup>
                          <m:r>
                            <a:rPr lang="en-US" altLang="zh-CN" sz="2000" b="0" i="1" smtClean="0">
                              <a:solidFill>
                                <a:schemeClr val="bg1"/>
                              </a:solidFill>
                              <a:latin typeface="Cambria Math" panose="02040503050406030204"/>
                            </a:rPr>
                            <m:t>13</m:t>
                          </m:r>
                        </m:sup>
                        <m:e>
                          <m:r>
                            <a:rPr lang="en-US" altLang="zh-CN" sz="2000" b="0" i="1" smtClean="0">
                              <a:solidFill>
                                <a:schemeClr val="bg1"/>
                              </a:solidFill>
                              <a:latin typeface="Cambria Math" panose="02040503050406030204"/>
                            </a:rPr>
                            <m:t>𝐶</m:t>
                          </m:r>
                        </m:e>
                      </m:sPre>
                    </m:oMath>
                  </m:oMathPara>
                </a14:m>
                <a:endParaRPr lang="zh-CN" altLang="en-US" sz="1000" dirty="0"/>
              </a:p>
            </p:txBody>
          </p:sp>
        </mc:Choice>
        <mc:Fallback>
          <p:sp>
            <p:nvSpPr>
              <p:cNvPr id="10" name="TextBox 9"/>
              <p:cNvSpPr txBox="1">
                <a:spLocks noRot="1" noChangeAspect="1" noMove="1" noResize="1" noEditPoints="1" noAdjustHandles="1" noChangeArrowheads="1" noChangeShapeType="1" noTextEdit="1"/>
              </p:cNvSpPr>
              <p:nvPr/>
            </p:nvSpPr>
            <p:spPr>
              <a:xfrm>
                <a:off x="1028700" y="2642939"/>
                <a:ext cx="685800" cy="407740"/>
              </a:xfrm>
              <a:prstGeom prst="rect">
                <a:avLst/>
              </a:prstGeom>
              <a:blipFill rotWithShape="1">
                <a:blip r:embed="rId3"/>
                <a:stretch>
                  <a:fillRect t="-17" b="3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685800" y="3521430"/>
                <a:ext cx="1371600" cy="40562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Pre>
                        <m:sPrePr>
                          <m:ctrlPr>
                            <a:rPr lang="en-US" altLang="zh-CN" sz="2000" i="1" smtClean="0">
                              <a:solidFill>
                                <a:schemeClr val="bg1"/>
                              </a:solidFill>
                              <a:latin typeface="Cambria Math" panose="02040503050406030204" pitchFamily="18" charset="0"/>
                            </a:rPr>
                          </m:ctrlPr>
                        </m:sPrePr>
                        <m:sub>
                          <m:r>
                            <a:rPr lang="en-US" altLang="zh-CN" sz="2000" b="0" i="1" smtClean="0">
                              <a:solidFill>
                                <a:schemeClr val="bg1"/>
                              </a:solidFill>
                              <a:latin typeface="Cambria Math" panose="02040503050406030204"/>
                            </a:rPr>
                            <m:t>92</m:t>
                          </m:r>
                        </m:sub>
                        <m:sup>
                          <m:r>
                            <a:rPr lang="en-US" altLang="zh-CN" sz="2000" b="0" i="1" smtClean="0">
                              <a:solidFill>
                                <a:schemeClr val="bg1"/>
                              </a:solidFill>
                              <a:latin typeface="Cambria Math" panose="02040503050406030204"/>
                            </a:rPr>
                            <m:t>238</m:t>
                          </m:r>
                        </m:sup>
                        <m:e>
                          <m:r>
                            <a:rPr lang="en-US" altLang="zh-CN" sz="2000" b="0" i="1" smtClean="0">
                              <a:solidFill>
                                <a:schemeClr val="bg1"/>
                              </a:solidFill>
                              <a:latin typeface="Cambria Math" panose="02040503050406030204"/>
                            </a:rPr>
                            <m:t>𝑈</m:t>
                          </m:r>
                        </m:e>
                      </m:sPre>
                    </m:oMath>
                  </m:oMathPara>
                </a14:m>
                <a:endParaRPr lang="zh-CN" altLang="en-US" sz="1000" dirty="0">
                  <a:solidFill>
                    <a:schemeClr val="bg1"/>
                  </a:solidFill>
                </a:endParaRPr>
              </a:p>
            </p:txBody>
          </p:sp>
        </mc:Choice>
        <mc:Fallback>
          <p:sp>
            <p:nvSpPr>
              <p:cNvPr id="11" name="TextBox 10"/>
              <p:cNvSpPr txBox="1">
                <a:spLocks noRot="1" noChangeAspect="1" noMove="1" noResize="1" noEditPoints="1" noAdjustHandles="1" noChangeArrowheads="1" noChangeShapeType="1" noTextEdit="1"/>
              </p:cNvSpPr>
              <p:nvPr/>
            </p:nvSpPr>
            <p:spPr>
              <a:xfrm>
                <a:off x="685800" y="3521430"/>
                <a:ext cx="1371600" cy="405624"/>
              </a:xfrm>
              <a:prstGeom prst="rect">
                <a:avLst/>
              </a:prstGeom>
              <a:blipFill rotWithShape="1">
                <a:blip r:embed="rId4"/>
                <a:stretch>
                  <a:fillRect t="-88" b="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1066800" y="2233019"/>
                <a:ext cx="685800" cy="41248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Pre>
                        <m:sPrePr>
                          <m:ctrlPr>
                            <a:rPr lang="en-US" altLang="zh-CN" sz="2000" i="1" smtClean="0">
                              <a:solidFill>
                                <a:schemeClr val="bg1"/>
                              </a:solidFill>
                              <a:latin typeface="Cambria Math" panose="02040503050406030204" pitchFamily="18" charset="0"/>
                            </a:rPr>
                          </m:ctrlPr>
                        </m:sPrePr>
                        <m:sub>
                          <m:r>
                            <a:rPr lang="en-US" altLang="zh-CN" sz="2000" b="0" i="1" smtClean="0">
                              <a:solidFill>
                                <a:schemeClr val="bg1"/>
                              </a:solidFill>
                              <a:latin typeface="Cambria Math" panose="02040503050406030204"/>
                            </a:rPr>
                            <m:t>6</m:t>
                          </m:r>
                        </m:sub>
                        <m:sup>
                          <m:r>
                            <a:rPr lang="en-US" altLang="zh-CN" sz="2000" b="0" i="1" smtClean="0">
                              <a:solidFill>
                                <a:schemeClr val="bg1"/>
                              </a:solidFill>
                              <a:latin typeface="Cambria Math" panose="02040503050406030204"/>
                            </a:rPr>
                            <m:t>12</m:t>
                          </m:r>
                        </m:sup>
                        <m:e>
                          <m:r>
                            <a:rPr lang="en-US" altLang="zh-CN" sz="2000" b="0" i="1" smtClean="0">
                              <a:solidFill>
                                <a:schemeClr val="bg1"/>
                              </a:solidFill>
                              <a:latin typeface="Cambria Math" panose="02040503050406030204"/>
                            </a:rPr>
                            <m:t>𝐶</m:t>
                          </m:r>
                        </m:e>
                      </m:sPre>
                    </m:oMath>
                  </m:oMathPara>
                </a14:m>
                <a:endParaRPr lang="zh-CN" altLang="en-US" sz="1000" dirty="0">
                  <a:solidFill>
                    <a:schemeClr val="bg1"/>
                  </a:solidFill>
                </a:endParaRPr>
              </a:p>
            </p:txBody>
          </p:sp>
        </mc:Choice>
        <mc:Fallback>
          <p:sp>
            <p:nvSpPr>
              <p:cNvPr id="12" name="TextBox 11"/>
              <p:cNvSpPr txBox="1">
                <a:spLocks noRot="1" noChangeAspect="1" noMove="1" noResize="1" noEditPoints="1" noAdjustHandles="1" noChangeArrowheads="1" noChangeShapeType="1" noTextEdit="1"/>
              </p:cNvSpPr>
              <p:nvPr/>
            </p:nvSpPr>
            <p:spPr>
              <a:xfrm>
                <a:off x="1066800" y="2233019"/>
                <a:ext cx="685800" cy="412485"/>
              </a:xfrm>
              <a:prstGeom prst="rect">
                <a:avLst/>
              </a:prstGeom>
              <a:blipFill rotWithShape="1">
                <a:blip r:embed="rId5"/>
                <a:stretch>
                  <a:fillRect t="-87" b="23"/>
                </a:stretch>
              </a:blipFill>
            </p:spPr>
            <p:txBody>
              <a:bodyPr/>
              <a:lstStyle/>
              <a:p>
                <a:r>
                  <a:rPr lang="zh-CN" altLang="en-US">
                    <a:noFill/>
                  </a:rPr>
                  <a:t> </a:t>
                </a:r>
              </a:p>
            </p:txBody>
          </p:sp>
        </mc:Fallback>
      </mc:AlternateContent>
      <p:sp>
        <p:nvSpPr>
          <p:cNvPr id="4" name="矩形 3"/>
          <p:cNvSpPr/>
          <p:nvPr/>
        </p:nvSpPr>
        <p:spPr>
          <a:xfrm>
            <a:off x="2667000" y="2338139"/>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36359" y="2300363"/>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678206" y="2735151"/>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486400" y="2338139"/>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162800" y="2322620"/>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031877" y="2771010"/>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486400" y="2745879"/>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140388" y="2745879"/>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678206" y="3152923"/>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061012" y="3205708"/>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486400" y="3177497"/>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160559" y="3205708"/>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2678206" y="3622254"/>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061012" y="3622254"/>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486400" y="3622254"/>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162800" y="3622254"/>
            <a:ext cx="533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0" nodeType="clickEffect">
                                  <p:stCondLst>
                                    <p:cond delay="0"/>
                                  </p:stCondLst>
                                  <p:childTnLst>
                                    <p:anim calcmode="lin" valueType="num">
                                      <p:cBhvr additive="base">
                                        <p:cTn id="30" dur="500"/>
                                        <p:tgtEl>
                                          <p:spTgt spid="4"/>
                                        </p:tgtEl>
                                        <p:attrNameLst>
                                          <p:attrName>ppt_x</p:attrName>
                                        </p:attrNameLst>
                                      </p:cBhvr>
                                      <p:tavLst>
                                        <p:tav tm="0">
                                          <p:val>
                                            <p:strVal val="ppt_x"/>
                                          </p:val>
                                        </p:tav>
                                        <p:tav tm="100000">
                                          <p:val>
                                            <p:strVal val="ppt_x"/>
                                          </p:val>
                                        </p:tav>
                                      </p:tavLst>
                                    </p:anim>
                                    <p:anim calcmode="lin" valueType="num">
                                      <p:cBhvr additive="base">
                                        <p:cTn id="31" dur="500"/>
                                        <p:tgtEl>
                                          <p:spTgt spid="4"/>
                                        </p:tgtEl>
                                        <p:attrNameLst>
                                          <p:attrName>ppt_y</p:attrName>
                                        </p:attrNameLst>
                                      </p:cBhvr>
                                      <p:tavLst>
                                        <p:tav tm="0">
                                          <p:val>
                                            <p:strVal val="ppt_y"/>
                                          </p:val>
                                        </p:tav>
                                        <p:tav tm="100000">
                                          <p:val>
                                            <p:strVal val="1+ppt_h/2"/>
                                          </p:val>
                                        </p:tav>
                                      </p:tavLst>
                                    </p:anim>
                                    <p:set>
                                      <p:cBhvr>
                                        <p:cTn id="32" dur="1" fill="hold">
                                          <p:stCondLst>
                                            <p:cond delay="499"/>
                                          </p:stCondLst>
                                        </p:cTn>
                                        <p:tgtEl>
                                          <p:spTgt spid="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0" nodeType="clickEffect">
                                  <p:stCondLst>
                                    <p:cond delay="0"/>
                                  </p:stCondLst>
                                  <p:childTnLst>
                                    <p:anim calcmode="lin" valueType="num">
                                      <p:cBhvr additive="base">
                                        <p:cTn id="36" dur="500"/>
                                        <p:tgtEl>
                                          <p:spTgt spid="13"/>
                                        </p:tgtEl>
                                        <p:attrNameLst>
                                          <p:attrName>ppt_x</p:attrName>
                                        </p:attrNameLst>
                                      </p:cBhvr>
                                      <p:tavLst>
                                        <p:tav tm="0">
                                          <p:val>
                                            <p:strVal val="ppt_x"/>
                                          </p:val>
                                        </p:tav>
                                        <p:tav tm="100000">
                                          <p:val>
                                            <p:strVal val="ppt_x"/>
                                          </p:val>
                                        </p:tav>
                                      </p:tavLst>
                                    </p:anim>
                                    <p:anim calcmode="lin" valueType="num">
                                      <p:cBhvr additive="base">
                                        <p:cTn id="37" dur="500"/>
                                        <p:tgtEl>
                                          <p:spTgt spid="13"/>
                                        </p:tgtEl>
                                        <p:attrNameLst>
                                          <p:attrName>ppt_y</p:attrName>
                                        </p:attrNameLst>
                                      </p:cBhvr>
                                      <p:tavLst>
                                        <p:tav tm="0">
                                          <p:val>
                                            <p:strVal val="ppt_y"/>
                                          </p:val>
                                        </p:tav>
                                        <p:tav tm="100000">
                                          <p:val>
                                            <p:strVal val="1+ppt_h/2"/>
                                          </p:val>
                                        </p:tav>
                                      </p:tavLst>
                                    </p:anim>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grpId="0" nodeType="clickEffect">
                                  <p:stCondLst>
                                    <p:cond delay="0"/>
                                  </p:stCondLst>
                                  <p:childTnLst>
                                    <p:anim calcmode="lin" valueType="num">
                                      <p:cBhvr additive="base">
                                        <p:cTn id="42" dur="500"/>
                                        <p:tgtEl>
                                          <p:spTgt spid="15"/>
                                        </p:tgtEl>
                                        <p:attrNameLst>
                                          <p:attrName>ppt_x</p:attrName>
                                        </p:attrNameLst>
                                      </p:cBhvr>
                                      <p:tavLst>
                                        <p:tav tm="0">
                                          <p:val>
                                            <p:strVal val="ppt_x"/>
                                          </p:val>
                                        </p:tav>
                                        <p:tav tm="100000">
                                          <p:val>
                                            <p:strVal val="ppt_x"/>
                                          </p:val>
                                        </p:tav>
                                      </p:tavLst>
                                    </p:anim>
                                    <p:anim calcmode="lin" valueType="num">
                                      <p:cBhvr additive="base">
                                        <p:cTn id="43" dur="500"/>
                                        <p:tgtEl>
                                          <p:spTgt spid="15"/>
                                        </p:tgtEl>
                                        <p:attrNameLst>
                                          <p:attrName>ppt_y</p:attrName>
                                        </p:attrNameLst>
                                      </p:cBhvr>
                                      <p:tavLst>
                                        <p:tav tm="0">
                                          <p:val>
                                            <p:strVal val="ppt_y"/>
                                          </p:val>
                                        </p:tav>
                                        <p:tav tm="100000">
                                          <p:val>
                                            <p:strVal val="1+ppt_h/2"/>
                                          </p:val>
                                        </p:tav>
                                      </p:tavLst>
                                    </p:anim>
                                    <p:set>
                                      <p:cBhvr>
                                        <p:cTn id="44" dur="1" fill="hold">
                                          <p:stCondLst>
                                            <p:cond delay="499"/>
                                          </p:stCondLst>
                                        </p:cTn>
                                        <p:tgtEl>
                                          <p:spTgt spid="1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grpId="0" nodeType="clickEffect">
                                  <p:stCondLst>
                                    <p:cond delay="0"/>
                                  </p:stCondLst>
                                  <p:childTnLst>
                                    <p:anim calcmode="lin" valueType="num">
                                      <p:cBhvr additive="base">
                                        <p:cTn id="48" dur="500"/>
                                        <p:tgtEl>
                                          <p:spTgt spid="16"/>
                                        </p:tgtEl>
                                        <p:attrNameLst>
                                          <p:attrName>ppt_x</p:attrName>
                                        </p:attrNameLst>
                                      </p:cBhvr>
                                      <p:tavLst>
                                        <p:tav tm="0">
                                          <p:val>
                                            <p:strVal val="ppt_x"/>
                                          </p:val>
                                        </p:tav>
                                        <p:tav tm="100000">
                                          <p:val>
                                            <p:strVal val="ppt_x"/>
                                          </p:val>
                                        </p:tav>
                                      </p:tavLst>
                                    </p:anim>
                                    <p:anim calcmode="lin" valueType="num">
                                      <p:cBhvr additive="base">
                                        <p:cTn id="49" dur="500"/>
                                        <p:tgtEl>
                                          <p:spTgt spid="16"/>
                                        </p:tgtEl>
                                        <p:attrNameLst>
                                          <p:attrName>ppt_y</p:attrName>
                                        </p:attrNameLst>
                                      </p:cBhvr>
                                      <p:tavLst>
                                        <p:tav tm="0">
                                          <p:val>
                                            <p:strVal val="ppt_y"/>
                                          </p:val>
                                        </p:tav>
                                        <p:tav tm="100000">
                                          <p:val>
                                            <p:strVal val="1+ppt_h/2"/>
                                          </p:val>
                                        </p:tav>
                                      </p:tavLst>
                                    </p:anim>
                                    <p:set>
                                      <p:cBhvr>
                                        <p:cTn id="50" dur="1" fill="hold">
                                          <p:stCondLst>
                                            <p:cond delay="499"/>
                                          </p:stCondLst>
                                        </p:cTn>
                                        <p:tgtEl>
                                          <p:spTgt spid="1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xit" presetSubtype="4" fill="hold" grpId="0" nodeType="clickEffect">
                                  <p:stCondLst>
                                    <p:cond delay="0"/>
                                  </p:stCondLst>
                                  <p:childTnLst>
                                    <p:anim calcmode="lin" valueType="num">
                                      <p:cBhvr additive="base">
                                        <p:cTn id="59" dur="500"/>
                                        <p:tgtEl>
                                          <p:spTgt spid="14"/>
                                        </p:tgtEl>
                                        <p:attrNameLst>
                                          <p:attrName>ppt_x</p:attrName>
                                        </p:attrNameLst>
                                      </p:cBhvr>
                                      <p:tavLst>
                                        <p:tav tm="0">
                                          <p:val>
                                            <p:strVal val="ppt_x"/>
                                          </p:val>
                                        </p:tav>
                                        <p:tav tm="100000">
                                          <p:val>
                                            <p:strVal val="ppt_x"/>
                                          </p:val>
                                        </p:tav>
                                      </p:tavLst>
                                    </p:anim>
                                    <p:anim calcmode="lin" valueType="num">
                                      <p:cBhvr additive="base">
                                        <p:cTn id="60" dur="500"/>
                                        <p:tgtEl>
                                          <p:spTgt spid="14"/>
                                        </p:tgtEl>
                                        <p:attrNameLst>
                                          <p:attrName>ppt_y</p:attrName>
                                        </p:attrNameLst>
                                      </p:cBhvr>
                                      <p:tavLst>
                                        <p:tav tm="0">
                                          <p:val>
                                            <p:strVal val="ppt_y"/>
                                          </p:val>
                                        </p:tav>
                                        <p:tav tm="100000">
                                          <p:val>
                                            <p:strVal val="1+ppt_h/2"/>
                                          </p:val>
                                        </p:tav>
                                      </p:tavLst>
                                    </p:anim>
                                    <p:set>
                                      <p:cBhvr>
                                        <p:cTn id="61" dur="1" fill="hold">
                                          <p:stCondLst>
                                            <p:cond delay="499"/>
                                          </p:stCondLst>
                                        </p:cTn>
                                        <p:tgtEl>
                                          <p:spTgt spid="14"/>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 presetClass="exit" presetSubtype="4" fill="hold" grpId="0" nodeType="clickEffect">
                                  <p:stCondLst>
                                    <p:cond delay="0"/>
                                  </p:stCondLst>
                                  <p:childTnLst>
                                    <p:anim calcmode="lin" valueType="num">
                                      <p:cBhvr additive="base">
                                        <p:cTn id="65" dur="500"/>
                                        <p:tgtEl>
                                          <p:spTgt spid="17"/>
                                        </p:tgtEl>
                                        <p:attrNameLst>
                                          <p:attrName>ppt_x</p:attrName>
                                        </p:attrNameLst>
                                      </p:cBhvr>
                                      <p:tavLst>
                                        <p:tav tm="0">
                                          <p:val>
                                            <p:strVal val="ppt_x"/>
                                          </p:val>
                                        </p:tav>
                                        <p:tav tm="100000">
                                          <p:val>
                                            <p:strVal val="ppt_x"/>
                                          </p:val>
                                        </p:tav>
                                      </p:tavLst>
                                    </p:anim>
                                    <p:anim calcmode="lin" valueType="num">
                                      <p:cBhvr additive="base">
                                        <p:cTn id="66" dur="500"/>
                                        <p:tgtEl>
                                          <p:spTgt spid="17"/>
                                        </p:tgtEl>
                                        <p:attrNameLst>
                                          <p:attrName>ppt_y</p:attrName>
                                        </p:attrNameLst>
                                      </p:cBhvr>
                                      <p:tavLst>
                                        <p:tav tm="0">
                                          <p:val>
                                            <p:strVal val="ppt_y"/>
                                          </p:val>
                                        </p:tav>
                                        <p:tav tm="100000">
                                          <p:val>
                                            <p:strVal val="1+ppt_h/2"/>
                                          </p:val>
                                        </p:tav>
                                      </p:tavLst>
                                    </p:anim>
                                    <p:set>
                                      <p:cBhvr>
                                        <p:cTn id="67" dur="1" fill="hold">
                                          <p:stCondLst>
                                            <p:cond delay="499"/>
                                          </p:stCondLst>
                                        </p:cTn>
                                        <p:tgtEl>
                                          <p:spTgt spid="17"/>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 presetClass="exit" presetSubtype="4" fill="hold" grpId="0" nodeType="clickEffect">
                                  <p:stCondLst>
                                    <p:cond delay="0"/>
                                  </p:stCondLst>
                                  <p:childTnLst>
                                    <p:anim calcmode="lin" valueType="num">
                                      <p:cBhvr additive="base">
                                        <p:cTn id="71" dur="500"/>
                                        <p:tgtEl>
                                          <p:spTgt spid="18"/>
                                        </p:tgtEl>
                                        <p:attrNameLst>
                                          <p:attrName>ppt_x</p:attrName>
                                        </p:attrNameLst>
                                      </p:cBhvr>
                                      <p:tavLst>
                                        <p:tav tm="0">
                                          <p:val>
                                            <p:strVal val="ppt_x"/>
                                          </p:val>
                                        </p:tav>
                                        <p:tav tm="100000">
                                          <p:val>
                                            <p:strVal val="ppt_x"/>
                                          </p:val>
                                        </p:tav>
                                      </p:tavLst>
                                    </p:anim>
                                    <p:anim calcmode="lin" valueType="num">
                                      <p:cBhvr additive="base">
                                        <p:cTn id="72" dur="500"/>
                                        <p:tgtEl>
                                          <p:spTgt spid="18"/>
                                        </p:tgtEl>
                                        <p:attrNameLst>
                                          <p:attrName>ppt_y</p:attrName>
                                        </p:attrNameLst>
                                      </p:cBhvr>
                                      <p:tavLst>
                                        <p:tav tm="0">
                                          <p:val>
                                            <p:strVal val="ppt_y"/>
                                          </p:val>
                                        </p:tav>
                                        <p:tav tm="100000">
                                          <p:val>
                                            <p:strVal val="1+ppt_h/2"/>
                                          </p:val>
                                        </p:tav>
                                      </p:tavLst>
                                    </p:anim>
                                    <p:set>
                                      <p:cBhvr>
                                        <p:cTn id="73" dur="1" fill="hold">
                                          <p:stCondLst>
                                            <p:cond delay="499"/>
                                          </p:stCondLst>
                                        </p:cTn>
                                        <p:tgtEl>
                                          <p:spTgt spid="18"/>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 presetClass="exit" presetSubtype="4" fill="hold" grpId="0" nodeType="clickEffect">
                                  <p:stCondLst>
                                    <p:cond delay="0"/>
                                  </p:stCondLst>
                                  <p:childTnLst>
                                    <p:anim calcmode="lin" valueType="num">
                                      <p:cBhvr additive="base">
                                        <p:cTn id="77" dur="500"/>
                                        <p:tgtEl>
                                          <p:spTgt spid="19"/>
                                        </p:tgtEl>
                                        <p:attrNameLst>
                                          <p:attrName>ppt_x</p:attrName>
                                        </p:attrNameLst>
                                      </p:cBhvr>
                                      <p:tavLst>
                                        <p:tav tm="0">
                                          <p:val>
                                            <p:strVal val="ppt_x"/>
                                          </p:val>
                                        </p:tav>
                                        <p:tav tm="100000">
                                          <p:val>
                                            <p:strVal val="ppt_x"/>
                                          </p:val>
                                        </p:tav>
                                      </p:tavLst>
                                    </p:anim>
                                    <p:anim calcmode="lin" valueType="num">
                                      <p:cBhvr additive="base">
                                        <p:cTn id="78" dur="500"/>
                                        <p:tgtEl>
                                          <p:spTgt spid="19"/>
                                        </p:tgtEl>
                                        <p:attrNameLst>
                                          <p:attrName>ppt_y</p:attrName>
                                        </p:attrNameLst>
                                      </p:cBhvr>
                                      <p:tavLst>
                                        <p:tav tm="0">
                                          <p:val>
                                            <p:strVal val="ppt_y"/>
                                          </p:val>
                                        </p:tav>
                                        <p:tav tm="100000">
                                          <p:val>
                                            <p:strVal val="1+ppt_h/2"/>
                                          </p:val>
                                        </p:tav>
                                      </p:tavLst>
                                    </p:anim>
                                    <p:set>
                                      <p:cBhvr>
                                        <p:cTn id="79" dur="1" fill="hold">
                                          <p:stCondLst>
                                            <p:cond delay="499"/>
                                          </p:stCondLst>
                                        </p:cTn>
                                        <p:tgtEl>
                                          <p:spTgt spid="19"/>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fade">
                                      <p:cBhvr>
                                        <p:cTn id="84" dur="500"/>
                                        <p:tgtEl>
                                          <p:spTgt spid="8"/>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xit" presetSubtype="4" fill="hold" grpId="0" nodeType="clickEffect">
                                  <p:stCondLst>
                                    <p:cond delay="0"/>
                                  </p:stCondLst>
                                  <p:childTnLst>
                                    <p:anim calcmode="lin" valueType="num">
                                      <p:cBhvr additive="base">
                                        <p:cTn id="88" dur="500"/>
                                        <p:tgtEl>
                                          <p:spTgt spid="20"/>
                                        </p:tgtEl>
                                        <p:attrNameLst>
                                          <p:attrName>ppt_x</p:attrName>
                                        </p:attrNameLst>
                                      </p:cBhvr>
                                      <p:tavLst>
                                        <p:tav tm="0">
                                          <p:val>
                                            <p:strVal val="ppt_x"/>
                                          </p:val>
                                        </p:tav>
                                        <p:tav tm="100000">
                                          <p:val>
                                            <p:strVal val="ppt_x"/>
                                          </p:val>
                                        </p:tav>
                                      </p:tavLst>
                                    </p:anim>
                                    <p:anim calcmode="lin" valueType="num">
                                      <p:cBhvr additive="base">
                                        <p:cTn id="89" dur="500"/>
                                        <p:tgtEl>
                                          <p:spTgt spid="20"/>
                                        </p:tgtEl>
                                        <p:attrNameLst>
                                          <p:attrName>ppt_y</p:attrName>
                                        </p:attrNameLst>
                                      </p:cBhvr>
                                      <p:tavLst>
                                        <p:tav tm="0">
                                          <p:val>
                                            <p:strVal val="ppt_y"/>
                                          </p:val>
                                        </p:tav>
                                        <p:tav tm="100000">
                                          <p:val>
                                            <p:strVal val="1+ppt_h/2"/>
                                          </p:val>
                                        </p:tav>
                                      </p:tavLst>
                                    </p:anim>
                                    <p:set>
                                      <p:cBhvr>
                                        <p:cTn id="90" dur="1" fill="hold">
                                          <p:stCondLst>
                                            <p:cond delay="499"/>
                                          </p:stCondLst>
                                        </p:cTn>
                                        <p:tgtEl>
                                          <p:spTgt spid="20"/>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 presetClass="exit" presetSubtype="4" fill="hold" grpId="0" nodeType="clickEffect">
                                  <p:stCondLst>
                                    <p:cond delay="0"/>
                                  </p:stCondLst>
                                  <p:childTnLst>
                                    <p:anim calcmode="lin" valueType="num">
                                      <p:cBhvr additive="base">
                                        <p:cTn id="94" dur="500"/>
                                        <p:tgtEl>
                                          <p:spTgt spid="21"/>
                                        </p:tgtEl>
                                        <p:attrNameLst>
                                          <p:attrName>ppt_x</p:attrName>
                                        </p:attrNameLst>
                                      </p:cBhvr>
                                      <p:tavLst>
                                        <p:tav tm="0">
                                          <p:val>
                                            <p:strVal val="ppt_x"/>
                                          </p:val>
                                        </p:tav>
                                        <p:tav tm="100000">
                                          <p:val>
                                            <p:strVal val="ppt_x"/>
                                          </p:val>
                                        </p:tav>
                                      </p:tavLst>
                                    </p:anim>
                                    <p:anim calcmode="lin" valueType="num">
                                      <p:cBhvr additive="base">
                                        <p:cTn id="95" dur="500"/>
                                        <p:tgtEl>
                                          <p:spTgt spid="21"/>
                                        </p:tgtEl>
                                        <p:attrNameLst>
                                          <p:attrName>ppt_y</p:attrName>
                                        </p:attrNameLst>
                                      </p:cBhvr>
                                      <p:tavLst>
                                        <p:tav tm="0">
                                          <p:val>
                                            <p:strVal val="ppt_y"/>
                                          </p:val>
                                        </p:tav>
                                        <p:tav tm="100000">
                                          <p:val>
                                            <p:strVal val="1+ppt_h/2"/>
                                          </p:val>
                                        </p:tav>
                                      </p:tavLst>
                                    </p:anim>
                                    <p:set>
                                      <p:cBhvr>
                                        <p:cTn id="96" dur="1" fill="hold">
                                          <p:stCondLst>
                                            <p:cond delay="499"/>
                                          </p:stCondLst>
                                        </p:cTn>
                                        <p:tgtEl>
                                          <p:spTgt spid="21"/>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2" presetClass="exit" presetSubtype="4" fill="hold" grpId="0" nodeType="clickEffect">
                                  <p:stCondLst>
                                    <p:cond delay="0"/>
                                  </p:stCondLst>
                                  <p:childTnLst>
                                    <p:anim calcmode="lin" valueType="num">
                                      <p:cBhvr additive="base">
                                        <p:cTn id="100" dur="500"/>
                                        <p:tgtEl>
                                          <p:spTgt spid="22"/>
                                        </p:tgtEl>
                                        <p:attrNameLst>
                                          <p:attrName>ppt_x</p:attrName>
                                        </p:attrNameLst>
                                      </p:cBhvr>
                                      <p:tavLst>
                                        <p:tav tm="0">
                                          <p:val>
                                            <p:strVal val="ppt_x"/>
                                          </p:val>
                                        </p:tav>
                                        <p:tav tm="100000">
                                          <p:val>
                                            <p:strVal val="ppt_x"/>
                                          </p:val>
                                        </p:tav>
                                      </p:tavLst>
                                    </p:anim>
                                    <p:anim calcmode="lin" valueType="num">
                                      <p:cBhvr additive="base">
                                        <p:cTn id="101" dur="500"/>
                                        <p:tgtEl>
                                          <p:spTgt spid="22"/>
                                        </p:tgtEl>
                                        <p:attrNameLst>
                                          <p:attrName>ppt_y</p:attrName>
                                        </p:attrNameLst>
                                      </p:cBhvr>
                                      <p:tavLst>
                                        <p:tav tm="0">
                                          <p:val>
                                            <p:strVal val="ppt_y"/>
                                          </p:val>
                                        </p:tav>
                                        <p:tav tm="100000">
                                          <p:val>
                                            <p:strVal val="1+ppt_h/2"/>
                                          </p:val>
                                        </p:tav>
                                      </p:tavLst>
                                    </p:anim>
                                    <p:set>
                                      <p:cBhvr>
                                        <p:cTn id="102" dur="1" fill="hold">
                                          <p:stCondLst>
                                            <p:cond delay="499"/>
                                          </p:stCondLst>
                                        </p:cTn>
                                        <p:tgtEl>
                                          <p:spTgt spid="2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 presetClass="exit" presetSubtype="4" fill="hold" grpId="0" nodeType="clickEffect">
                                  <p:stCondLst>
                                    <p:cond delay="0"/>
                                  </p:stCondLst>
                                  <p:childTnLst>
                                    <p:anim calcmode="lin" valueType="num">
                                      <p:cBhvr additive="base">
                                        <p:cTn id="106" dur="500"/>
                                        <p:tgtEl>
                                          <p:spTgt spid="23"/>
                                        </p:tgtEl>
                                        <p:attrNameLst>
                                          <p:attrName>ppt_x</p:attrName>
                                        </p:attrNameLst>
                                      </p:cBhvr>
                                      <p:tavLst>
                                        <p:tav tm="0">
                                          <p:val>
                                            <p:strVal val="ppt_x"/>
                                          </p:val>
                                        </p:tav>
                                        <p:tav tm="100000">
                                          <p:val>
                                            <p:strVal val="ppt_x"/>
                                          </p:val>
                                        </p:tav>
                                      </p:tavLst>
                                    </p:anim>
                                    <p:anim calcmode="lin" valueType="num">
                                      <p:cBhvr additive="base">
                                        <p:cTn id="107" dur="500"/>
                                        <p:tgtEl>
                                          <p:spTgt spid="23"/>
                                        </p:tgtEl>
                                        <p:attrNameLst>
                                          <p:attrName>ppt_y</p:attrName>
                                        </p:attrNameLst>
                                      </p:cBhvr>
                                      <p:tavLst>
                                        <p:tav tm="0">
                                          <p:val>
                                            <p:strVal val="ppt_y"/>
                                          </p:val>
                                        </p:tav>
                                        <p:tav tm="100000">
                                          <p:val>
                                            <p:strVal val="1+ppt_h/2"/>
                                          </p:val>
                                        </p:tav>
                                      </p:tavLst>
                                    </p:anim>
                                    <p:set>
                                      <p:cBhvr>
                                        <p:cTn id="108" dur="1" fill="hold">
                                          <p:stCondLst>
                                            <p:cond delay="499"/>
                                          </p:stCondLst>
                                        </p:cTn>
                                        <p:tgtEl>
                                          <p:spTgt spid="23"/>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11"/>
                                        </p:tgtEl>
                                        <p:attrNameLst>
                                          <p:attrName>style.visibility</p:attrName>
                                        </p:attrNameLst>
                                      </p:cBhvr>
                                      <p:to>
                                        <p:strVal val="visible"/>
                                      </p:to>
                                    </p:set>
                                    <p:animEffect transition="in" filter="fade">
                                      <p:cBhvr>
                                        <p:cTn id="113" dur="500"/>
                                        <p:tgtEl>
                                          <p:spTgt spid="11"/>
                                        </p:tgtEl>
                                      </p:cBhvr>
                                    </p:animEffect>
                                  </p:childTnLst>
                                </p:cTn>
                              </p:par>
                            </p:childTnLst>
                          </p:cTn>
                        </p:par>
                      </p:childTnLst>
                    </p:cTn>
                  </p:par>
                  <p:par>
                    <p:cTn id="114" fill="hold">
                      <p:stCondLst>
                        <p:cond delay="indefinite"/>
                      </p:stCondLst>
                      <p:childTnLst>
                        <p:par>
                          <p:cTn id="115" fill="hold">
                            <p:stCondLst>
                              <p:cond delay="0"/>
                            </p:stCondLst>
                            <p:childTnLst>
                              <p:par>
                                <p:cTn id="116" presetID="2" presetClass="exit" presetSubtype="4" fill="hold" grpId="0" nodeType="clickEffect">
                                  <p:stCondLst>
                                    <p:cond delay="0"/>
                                  </p:stCondLst>
                                  <p:childTnLst>
                                    <p:anim calcmode="lin" valueType="num">
                                      <p:cBhvr additive="base">
                                        <p:cTn id="117" dur="500"/>
                                        <p:tgtEl>
                                          <p:spTgt spid="24"/>
                                        </p:tgtEl>
                                        <p:attrNameLst>
                                          <p:attrName>ppt_x</p:attrName>
                                        </p:attrNameLst>
                                      </p:cBhvr>
                                      <p:tavLst>
                                        <p:tav tm="0">
                                          <p:val>
                                            <p:strVal val="ppt_x"/>
                                          </p:val>
                                        </p:tav>
                                        <p:tav tm="100000">
                                          <p:val>
                                            <p:strVal val="ppt_x"/>
                                          </p:val>
                                        </p:tav>
                                      </p:tavLst>
                                    </p:anim>
                                    <p:anim calcmode="lin" valueType="num">
                                      <p:cBhvr additive="base">
                                        <p:cTn id="118" dur="500"/>
                                        <p:tgtEl>
                                          <p:spTgt spid="24"/>
                                        </p:tgtEl>
                                        <p:attrNameLst>
                                          <p:attrName>ppt_y</p:attrName>
                                        </p:attrNameLst>
                                      </p:cBhvr>
                                      <p:tavLst>
                                        <p:tav tm="0">
                                          <p:val>
                                            <p:strVal val="ppt_y"/>
                                          </p:val>
                                        </p:tav>
                                        <p:tav tm="100000">
                                          <p:val>
                                            <p:strVal val="1+ppt_h/2"/>
                                          </p:val>
                                        </p:tav>
                                      </p:tavLst>
                                    </p:anim>
                                    <p:set>
                                      <p:cBhvr>
                                        <p:cTn id="119" dur="1" fill="hold">
                                          <p:stCondLst>
                                            <p:cond delay="499"/>
                                          </p:stCondLst>
                                        </p:cTn>
                                        <p:tgtEl>
                                          <p:spTgt spid="24"/>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2" presetClass="exit" presetSubtype="4" fill="hold" grpId="0" nodeType="clickEffect">
                                  <p:stCondLst>
                                    <p:cond delay="0"/>
                                  </p:stCondLst>
                                  <p:childTnLst>
                                    <p:anim calcmode="lin" valueType="num">
                                      <p:cBhvr additive="base">
                                        <p:cTn id="123" dur="500"/>
                                        <p:tgtEl>
                                          <p:spTgt spid="25"/>
                                        </p:tgtEl>
                                        <p:attrNameLst>
                                          <p:attrName>ppt_x</p:attrName>
                                        </p:attrNameLst>
                                      </p:cBhvr>
                                      <p:tavLst>
                                        <p:tav tm="0">
                                          <p:val>
                                            <p:strVal val="ppt_x"/>
                                          </p:val>
                                        </p:tav>
                                        <p:tav tm="100000">
                                          <p:val>
                                            <p:strVal val="ppt_x"/>
                                          </p:val>
                                        </p:tav>
                                      </p:tavLst>
                                    </p:anim>
                                    <p:anim calcmode="lin" valueType="num">
                                      <p:cBhvr additive="base">
                                        <p:cTn id="124" dur="500"/>
                                        <p:tgtEl>
                                          <p:spTgt spid="25"/>
                                        </p:tgtEl>
                                        <p:attrNameLst>
                                          <p:attrName>ppt_y</p:attrName>
                                        </p:attrNameLst>
                                      </p:cBhvr>
                                      <p:tavLst>
                                        <p:tav tm="0">
                                          <p:val>
                                            <p:strVal val="ppt_y"/>
                                          </p:val>
                                        </p:tav>
                                        <p:tav tm="100000">
                                          <p:val>
                                            <p:strVal val="1+ppt_h/2"/>
                                          </p:val>
                                        </p:tav>
                                      </p:tavLst>
                                    </p:anim>
                                    <p:set>
                                      <p:cBhvr>
                                        <p:cTn id="125" dur="1" fill="hold">
                                          <p:stCondLst>
                                            <p:cond delay="499"/>
                                          </p:stCondLst>
                                        </p:cTn>
                                        <p:tgtEl>
                                          <p:spTgt spid="25"/>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2" presetClass="exit" presetSubtype="4" fill="hold" grpId="0" nodeType="clickEffect">
                                  <p:stCondLst>
                                    <p:cond delay="0"/>
                                  </p:stCondLst>
                                  <p:childTnLst>
                                    <p:anim calcmode="lin" valueType="num">
                                      <p:cBhvr additive="base">
                                        <p:cTn id="129" dur="500"/>
                                        <p:tgtEl>
                                          <p:spTgt spid="26"/>
                                        </p:tgtEl>
                                        <p:attrNameLst>
                                          <p:attrName>ppt_x</p:attrName>
                                        </p:attrNameLst>
                                      </p:cBhvr>
                                      <p:tavLst>
                                        <p:tav tm="0">
                                          <p:val>
                                            <p:strVal val="ppt_x"/>
                                          </p:val>
                                        </p:tav>
                                        <p:tav tm="100000">
                                          <p:val>
                                            <p:strVal val="ppt_x"/>
                                          </p:val>
                                        </p:tav>
                                      </p:tavLst>
                                    </p:anim>
                                    <p:anim calcmode="lin" valueType="num">
                                      <p:cBhvr additive="base">
                                        <p:cTn id="130" dur="500"/>
                                        <p:tgtEl>
                                          <p:spTgt spid="26"/>
                                        </p:tgtEl>
                                        <p:attrNameLst>
                                          <p:attrName>ppt_y</p:attrName>
                                        </p:attrNameLst>
                                      </p:cBhvr>
                                      <p:tavLst>
                                        <p:tav tm="0">
                                          <p:val>
                                            <p:strVal val="ppt_y"/>
                                          </p:val>
                                        </p:tav>
                                        <p:tav tm="100000">
                                          <p:val>
                                            <p:strVal val="1+ppt_h/2"/>
                                          </p:val>
                                        </p:tav>
                                      </p:tavLst>
                                    </p:anim>
                                    <p:set>
                                      <p:cBhvr>
                                        <p:cTn id="131" dur="1" fill="hold">
                                          <p:stCondLst>
                                            <p:cond delay="499"/>
                                          </p:stCondLst>
                                        </p:cTn>
                                        <p:tgtEl>
                                          <p:spTgt spid="26"/>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2" presetClass="exit" presetSubtype="4" fill="hold" grpId="0" nodeType="clickEffect">
                                  <p:stCondLst>
                                    <p:cond delay="0"/>
                                  </p:stCondLst>
                                  <p:childTnLst>
                                    <p:anim calcmode="lin" valueType="num">
                                      <p:cBhvr additive="base">
                                        <p:cTn id="135" dur="500"/>
                                        <p:tgtEl>
                                          <p:spTgt spid="27"/>
                                        </p:tgtEl>
                                        <p:attrNameLst>
                                          <p:attrName>ppt_x</p:attrName>
                                        </p:attrNameLst>
                                      </p:cBhvr>
                                      <p:tavLst>
                                        <p:tav tm="0">
                                          <p:val>
                                            <p:strVal val="ppt_x"/>
                                          </p:val>
                                        </p:tav>
                                        <p:tav tm="100000">
                                          <p:val>
                                            <p:strVal val="ppt_x"/>
                                          </p:val>
                                        </p:tav>
                                      </p:tavLst>
                                    </p:anim>
                                    <p:anim calcmode="lin" valueType="num">
                                      <p:cBhvr additive="base">
                                        <p:cTn id="136" dur="500"/>
                                        <p:tgtEl>
                                          <p:spTgt spid="27"/>
                                        </p:tgtEl>
                                        <p:attrNameLst>
                                          <p:attrName>ppt_y</p:attrName>
                                        </p:attrNameLst>
                                      </p:cBhvr>
                                      <p:tavLst>
                                        <p:tav tm="0">
                                          <p:val>
                                            <p:strVal val="ppt_y"/>
                                          </p:val>
                                        </p:tav>
                                        <p:tav tm="100000">
                                          <p:val>
                                            <p:strVal val="1+ppt_h/2"/>
                                          </p:val>
                                        </p:tav>
                                      </p:tavLst>
                                    </p:anim>
                                    <p:set>
                                      <p:cBhvr>
                                        <p:cTn id="137" dur="1" fill="hold">
                                          <p:stCondLst>
                                            <p:cond delay="499"/>
                                          </p:stCondLst>
                                        </p:cTn>
                                        <p:tgtEl>
                                          <p:spTgt spid="27"/>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2">
                                            <p:txEl>
                                              <p:pRg st="2" end="2"/>
                                            </p:txEl>
                                          </p:spTgt>
                                        </p:tgtEl>
                                        <p:attrNameLst>
                                          <p:attrName>style.visibility</p:attrName>
                                        </p:attrNameLst>
                                      </p:cBhvr>
                                      <p:to>
                                        <p:strVal val="visible"/>
                                      </p:to>
                                    </p:set>
                                    <p:animEffect transition="in" filter="fade">
                                      <p:cBhvr>
                                        <p:cTn id="14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build="p"/>
      <p:bldP spid="8" grpId="0"/>
      <p:bldP spid="10" grpId="0"/>
      <p:bldP spid="11" grpId="0"/>
      <p:bldP spid="12" grpId="0"/>
      <p:bldP spid="4"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5370" y="364941"/>
            <a:ext cx="8514788" cy="2308324"/>
          </a:xfrm>
          <a:prstGeom prst="rect">
            <a:avLst/>
          </a:prstGeom>
          <a:noFill/>
        </p:spPr>
        <p:txBody>
          <a:bodyPr wrap="square" rtlCol="0">
            <a:spAutoFit/>
          </a:bodyPr>
          <a:lstStyle/>
          <a:p>
            <a:r>
              <a:rPr lang="en-US" sz="2400" b="1" dirty="0"/>
              <a:t>Mass spectrometry</a:t>
            </a:r>
            <a:r>
              <a:rPr lang="en-US" sz="2400" dirty="0"/>
              <a:t> (MS) is an analytical technique that measures the mass-to-charge ratio of charged particles.</a:t>
            </a:r>
            <a:endParaRPr lang="en-US" sz="2400" dirty="0"/>
          </a:p>
          <a:p>
            <a:endParaRPr lang="en-US" sz="2400" dirty="0"/>
          </a:p>
          <a:p>
            <a:r>
              <a:rPr lang="en-US" sz="2400" dirty="0"/>
              <a:t>A mass spectrometer is the instrument which separates particles according to their masses and records the relative proportions of these. </a:t>
            </a:r>
            <a:endParaRPr lang="en-US" sz="2400" dirty="0"/>
          </a:p>
        </p:txBody>
      </p:sp>
      <p:pic>
        <p:nvPicPr>
          <p:cNvPr id="4" name="图片 3" descr="MassSpec1.jpg"/>
          <p:cNvPicPr>
            <a:picLocks noChangeAspect="1"/>
          </p:cNvPicPr>
          <p:nvPr/>
        </p:nvPicPr>
        <p:blipFill>
          <a:blip r:embed="rId1"/>
          <a:stretch>
            <a:fillRect/>
          </a:stretch>
        </p:blipFill>
        <p:spPr>
          <a:xfrm>
            <a:off x="0" y="2925928"/>
            <a:ext cx="9144000" cy="3600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8.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71604" y="0"/>
            <a:ext cx="5606781" cy="3484440"/>
          </a:xfrm>
          <a:prstGeom prst="rect">
            <a:avLst/>
          </a:prstGeom>
        </p:spPr>
      </p:pic>
      <p:sp>
        <p:nvSpPr>
          <p:cNvPr id="3" name="TextBox 2"/>
          <p:cNvSpPr txBox="1"/>
          <p:nvPr/>
        </p:nvSpPr>
        <p:spPr>
          <a:xfrm>
            <a:off x="231110" y="3484440"/>
            <a:ext cx="8754356" cy="2862322"/>
          </a:xfrm>
          <a:prstGeom prst="rect">
            <a:avLst/>
          </a:prstGeom>
          <a:noFill/>
        </p:spPr>
        <p:txBody>
          <a:bodyPr wrap="square" rtlCol="0">
            <a:spAutoFit/>
          </a:bodyPr>
          <a:lstStyle/>
          <a:p>
            <a:r>
              <a:rPr lang="en-US" sz="2000" dirty="0"/>
              <a:t>A: Convert substance in vapor phase by heating</a:t>
            </a:r>
            <a:endParaRPr lang="en-US" sz="2000" dirty="0"/>
          </a:p>
          <a:p>
            <a:r>
              <a:rPr lang="en-US" sz="2000" dirty="0"/>
              <a:t>B: Turn atom/molecules into positive ions by electron bombardment</a:t>
            </a:r>
            <a:endParaRPr lang="en-US" sz="2000" dirty="0"/>
          </a:p>
          <a:p>
            <a:r>
              <a:rPr lang="en-US" sz="2000" dirty="0"/>
              <a:t>C: Accelerate positive ions by electrical field</a:t>
            </a:r>
            <a:endParaRPr lang="en-US" sz="2000" dirty="0"/>
          </a:p>
          <a:p>
            <a:r>
              <a:rPr lang="en-US" sz="2000" dirty="0"/>
              <a:t>D: Deflect ions by magnetic field: lighter the particle / bigger the charge the greater the deflection (deflection depends on m/z ratio)</a:t>
            </a:r>
            <a:endParaRPr lang="en-US" sz="2000" dirty="0"/>
          </a:p>
          <a:p>
            <a:r>
              <a:rPr lang="en-US" sz="2000" dirty="0"/>
              <a:t>E: Detector record ions of a particular mass: greater the # of  particles the greater the signal</a:t>
            </a:r>
            <a:endParaRPr lang="en-US" sz="2000" dirty="0"/>
          </a:p>
          <a:p>
            <a:r>
              <a:rPr lang="en-US" sz="2000" dirty="0"/>
              <a:t>F: High vacuum maintained by a pump preventing sample particles colliding w/ other particle</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2588" y="116305"/>
            <a:ext cx="6554867" cy="1524000"/>
          </a:xfrm>
        </p:spPr>
        <p:txBody>
          <a:bodyPr/>
          <a:lstStyle/>
          <a:p>
            <a:r>
              <a:rPr lang="en-US" altLang="zh-CN" b="1" dirty="0"/>
              <a:t>Relative atomic mass (</a:t>
            </a:r>
            <a:r>
              <a:rPr lang="en-US" altLang="zh-CN" b="1" dirty="0" err="1"/>
              <a:t>A</a:t>
            </a:r>
            <a:r>
              <a:rPr lang="en-US" altLang="zh-CN" b="1" baseline="-25000" dirty="0" err="1"/>
              <a:t>r</a:t>
            </a:r>
            <a:r>
              <a:rPr lang="en-US" altLang="zh-CN" b="1" dirty="0"/>
              <a:t>)</a:t>
            </a:r>
            <a:endParaRPr lang="zh-CN" altLang="en-US" b="1" dirty="0"/>
          </a:p>
        </p:txBody>
      </p:sp>
      <p:sp>
        <p:nvSpPr>
          <p:cNvPr id="3" name="内容占位符 2"/>
          <p:cNvSpPr>
            <a:spLocks noGrp="1"/>
          </p:cNvSpPr>
          <p:nvPr>
            <p:ph idx="1"/>
          </p:nvPr>
        </p:nvSpPr>
        <p:spPr>
          <a:xfrm>
            <a:off x="786063" y="1320937"/>
            <a:ext cx="6554867" cy="3767670"/>
          </a:xfrm>
        </p:spPr>
        <p:txBody>
          <a:bodyPr/>
          <a:lstStyle/>
          <a:p>
            <a:pPr>
              <a:buNone/>
            </a:pPr>
            <a:r>
              <a:rPr lang="en-US" altLang="zh-CN" dirty="0">
                <a:solidFill>
                  <a:schemeClr val="tx1"/>
                </a:solidFill>
              </a:rPr>
              <a:t>Practice:</a:t>
            </a:r>
            <a:endParaRPr lang="en-US" altLang="zh-CN" dirty="0">
              <a:solidFill>
                <a:schemeClr val="tx1"/>
              </a:solidFill>
            </a:endParaRPr>
          </a:p>
          <a:p>
            <a:pPr>
              <a:buNone/>
            </a:pPr>
            <a:r>
              <a:rPr lang="en-US" altLang="zh-CN" sz="2800" dirty="0">
                <a:solidFill>
                  <a:schemeClr val="tx1"/>
                </a:solidFill>
              </a:rPr>
              <a:t>Calculate the </a:t>
            </a:r>
            <a:r>
              <a:rPr lang="en-US" altLang="zh-CN" sz="2800" dirty="0" err="1">
                <a:solidFill>
                  <a:schemeClr val="tx1"/>
                </a:solidFill>
              </a:rPr>
              <a:t>A</a:t>
            </a:r>
            <a:r>
              <a:rPr lang="en-US" altLang="zh-CN" sz="2800" baseline="-25000" dirty="0" err="1">
                <a:solidFill>
                  <a:schemeClr val="tx1"/>
                </a:solidFill>
              </a:rPr>
              <a:t>r</a:t>
            </a:r>
            <a:r>
              <a:rPr lang="en-US" altLang="zh-CN" sz="2800" dirty="0">
                <a:solidFill>
                  <a:schemeClr val="tx1"/>
                </a:solidFill>
              </a:rPr>
              <a:t> for chlorine.</a:t>
            </a:r>
            <a:endParaRPr lang="zh-CN" altLang="en-US" sz="2800" dirty="0">
              <a:solidFill>
                <a:schemeClr val="tx1"/>
              </a:solidFill>
            </a:endParaRPr>
          </a:p>
        </p:txBody>
      </p:sp>
      <p:pic>
        <p:nvPicPr>
          <p:cNvPr id="2050" name="Picture 2"/>
          <p:cNvPicPr>
            <a:picLocks noChangeAspect="1" noChangeArrowheads="1"/>
          </p:cNvPicPr>
          <p:nvPr/>
        </p:nvPicPr>
        <p:blipFill>
          <a:blip r:embed="rId1"/>
          <a:srcRect/>
          <a:stretch>
            <a:fillRect/>
          </a:stretch>
        </p:blipFill>
        <p:spPr bwMode="auto">
          <a:xfrm>
            <a:off x="1329539" y="3880932"/>
            <a:ext cx="5857916" cy="714380"/>
          </a:xfrm>
          <a:prstGeom prst="rect">
            <a:avLst/>
          </a:prstGeom>
          <a:noFill/>
          <a:ln w="9525">
            <a:noFill/>
            <a:miter lim="800000"/>
            <a:headEnd/>
            <a:tailEnd/>
          </a:ln>
          <a:effectLst/>
        </p:spPr>
      </p:pic>
      <p:sp>
        <p:nvSpPr>
          <p:cNvPr id="4" name="矩形 3"/>
          <p:cNvSpPr/>
          <p:nvPr/>
        </p:nvSpPr>
        <p:spPr>
          <a:xfrm>
            <a:off x="421497" y="1478123"/>
            <a:ext cx="6977047" cy="1198880"/>
          </a:xfrm>
          <a:prstGeom prst="rect">
            <a:avLst/>
          </a:prstGeom>
        </p:spPr>
        <p:txBody>
          <a:bodyPr wrap="square">
            <a:spAutoFit/>
          </a:bodyPr>
          <a:lstStyle/>
          <a:p>
            <a:r>
              <a:rPr lang="en-US" altLang="zh-CN" sz="2400" b="1" dirty="0">
                <a:solidFill>
                  <a:srgbClr val="FFFF00"/>
                </a:solidFill>
              </a:rPr>
              <a:t>Relative atomic mass, A</a:t>
            </a:r>
            <a:r>
              <a:rPr lang="en-US" altLang="zh-CN" sz="2400" b="1" baseline="-25000" dirty="0">
                <a:solidFill>
                  <a:srgbClr val="FFFF00"/>
                </a:solidFill>
              </a:rPr>
              <a:t>r</a:t>
            </a:r>
            <a:r>
              <a:rPr lang="en-US" altLang="zh-CN" sz="2400" b="1" dirty="0">
                <a:solidFill>
                  <a:srgbClr val="FFFF00"/>
                </a:solidFill>
              </a:rPr>
              <a:t>,</a:t>
            </a:r>
            <a:r>
              <a:rPr lang="en-US" altLang="zh-CN" sz="2400" dirty="0"/>
              <a:t> is </a:t>
            </a:r>
            <a:r>
              <a:rPr lang="en-US" altLang="zh-CN" sz="2400" b="1" dirty="0">
                <a:solidFill>
                  <a:srgbClr val="FFFF00"/>
                </a:solidFill>
              </a:rPr>
              <a:t>the weighted average of all isotopes of an element relative to one-twelfth of an atom of carbon-12.</a:t>
            </a:r>
            <a:endParaRPr lang="en-US" altLang="zh-CN" sz="2400" b="1"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58" y="121753"/>
            <a:ext cx="8229600" cy="1143000"/>
          </a:xfrm>
        </p:spPr>
        <p:txBody>
          <a:bodyPr>
            <a:normAutofit/>
          </a:bodyPr>
          <a:lstStyle/>
          <a:p>
            <a:r>
              <a:rPr lang="en-US" altLang="zh-CN" b="1" dirty="0"/>
              <a:t>Relative atomic mass of an element</a:t>
            </a:r>
            <a:endParaRPr lang="zh-CN" altLang="en-US" b="1" dirty="0"/>
          </a:p>
        </p:txBody>
      </p:sp>
      <p:sp>
        <p:nvSpPr>
          <p:cNvPr id="3" name="内容占位符 2"/>
          <p:cNvSpPr>
            <a:spLocks noGrp="1"/>
          </p:cNvSpPr>
          <p:nvPr>
            <p:ph idx="1"/>
          </p:nvPr>
        </p:nvSpPr>
        <p:spPr>
          <a:xfrm>
            <a:off x="168730" y="1580544"/>
            <a:ext cx="8229600" cy="4525963"/>
          </a:xfrm>
        </p:spPr>
        <p:txBody>
          <a:bodyPr/>
          <a:lstStyle/>
          <a:p>
            <a:pPr>
              <a:buNone/>
            </a:pPr>
            <a:r>
              <a:rPr lang="en-US" altLang="zh-CN" dirty="0">
                <a:solidFill>
                  <a:schemeClr val="tx1"/>
                </a:solidFill>
              </a:rPr>
              <a:t>Practice:</a:t>
            </a:r>
            <a:endParaRPr lang="en-US" altLang="zh-CN" dirty="0">
              <a:solidFill>
                <a:schemeClr val="tx1"/>
              </a:solidFill>
            </a:endParaRPr>
          </a:p>
        </p:txBody>
      </p:sp>
      <p:sp>
        <p:nvSpPr>
          <p:cNvPr id="5" name="TextBox 4"/>
          <p:cNvSpPr txBox="1"/>
          <p:nvPr/>
        </p:nvSpPr>
        <p:spPr>
          <a:xfrm>
            <a:off x="311216" y="1401314"/>
            <a:ext cx="8561294" cy="830997"/>
          </a:xfrm>
          <a:prstGeom prst="rect">
            <a:avLst/>
          </a:prstGeom>
          <a:noFill/>
        </p:spPr>
        <p:txBody>
          <a:bodyPr wrap="square" rtlCol="0">
            <a:spAutoFit/>
          </a:bodyPr>
          <a:lstStyle/>
          <a:p>
            <a:r>
              <a:rPr lang="en-US" sz="2400" dirty="0"/>
              <a:t>Determine the natural abundances of the isotopes of an element and hence allow calculation of its atomic mass.</a:t>
            </a:r>
            <a:endParaRPr lang="en-US" sz="2400" dirty="0"/>
          </a:p>
        </p:txBody>
      </p:sp>
      <p:grpSp>
        <p:nvGrpSpPr>
          <p:cNvPr id="4" name="组合 3"/>
          <p:cNvGrpSpPr/>
          <p:nvPr/>
        </p:nvGrpSpPr>
        <p:grpSpPr>
          <a:xfrm>
            <a:off x="2012291" y="2411541"/>
            <a:ext cx="4896248" cy="3093008"/>
            <a:chOff x="1894382" y="2876176"/>
            <a:chExt cx="4896248" cy="3093008"/>
          </a:xfrm>
        </p:grpSpPr>
        <p:pic>
          <p:nvPicPr>
            <p:cNvPr id="6" name="Picture 3" descr="39.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61882" y="2891301"/>
              <a:ext cx="4728748" cy="3077883"/>
            </a:xfrm>
            <a:prstGeom prst="rect">
              <a:avLst/>
            </a:prstGeom>
          </p:spPr>
        </p:pic>
        <p:sp>
          <p:nvSpPr>
            <p:cNvPr id="7" name="TextBox 6"/>
            <p:cNvSpPr txBox="1"/>
            <p:nvPr/>
          </p:nvSpPr>
          <p:spPr>
            <a:xfrm>
              <a:off x="1894382" y="2876176"/>
              <a:ext cx="430887" cy="2326919"/>
            </a:xfrm>
            <a:prstGeom prst="rect">
              <a:avLst/>
            </a:prstGeom>
            <a:noFill/>
          </p:spPr>
          <p:txBody>
            <a:bodyPr vert="vert270" wrap="none" rtlCol="0">
              <a:spAutoFit/>
            </a:bodyPr>
            <a:lstStyle/>
            <a:p>
              <a:r>
                <a:rPr lang="en-US" altLang="zh-CN" sz="1600" dirty="0">
                  <a:solidFill>
                    <a:schemeClr val="bg1"/>
                  </a:solidFill>
                </a:rPr>
                <a:t>Relative    Abundance</a:t>
              </a:r>
              <a:endParaRPr lang="zh-CN" altLang="en-US" sz="1600" dirty="0">
                <a:solidFill>
                  <a:schemeClr val="bg1"/>
                </a:solidFill>
              </a:endParaRPr>
            </a:p>
          </p:txBody>
        </p:sp>
      </p:grpSp>
      <p:sp>
        <p:nvSpPr>
          <p:cNvPr id="8" name="TextBox 7"/>
          <p:cNvSpPr txBox="1"/>
          <p:nvPr/>
        </p:nvSpPr>
        <p:spPr>
          <a:xfrm>
            <a:off x="311216" y="5698904"/>
            <a:ext cx="4823756" cy="954107"/>
          </a:xfrm>
          <a:prstGeom prst="rect">
            <a:avLst/>
          </a:prstGeom>
          <a:noFill/>
        </p:spPr>
        <p:txBody>
          <a:bodyPr wrap="none" rtlCol="0">
            <a:spAutoFit/>
          </a:bodyPr>
          <a:lstStyle/>
          <a:p>
            <a:r>
              <a:rPr lang="en-US" altLang="zh-CN" sz="2800" dirty="0"/>
              <a:t>Percentage</a:t>
            </a:r>
            <a:r>
              <a:rPr lang="en-US" sz="2800" dirty="0"/>
              <a:t> abundances?</a:t>
            </a:r>
            <a:endParaRPr lang="en-US" sz="2800" dirty="0"/>
          </a:p>
          <a:p>
            <a:r>
              <a:rPr lang="en-US" sz="2800" dirty="0"/>
              <a:t>Atomic mass?</a:t>
            </a:r>
            <a:endParaRPr lang="en-US"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5790" y="248920"/>
            <a:ext cx="6555105" cy="808990"/>
          </a:xfrm>
        </p:spPr>
        <p:txBody>
          <a:bodyPr>
            <a:normAutofit/>
          </a:bodyPr>
          <a:lstStyle/>
          <a:p>
            <a:r>
              <a:rPr lang="en-US" altLang="zh-CN" sz="3600" b="1" dirty="0"/>
              <a:t>2.1 The Nuclear Atom</a:t>
            </a:r>
            <a:endParaRPr lang="en-US" altLang="zh-CN" sz="3600" b="1" dirty="0"/>
          </a:p>
        </p:txBody>
      </p:sp>
      <p:pic>
        <p:nvPicPr>
          <p:cNvPr id="4" name="图片 3"/>
          <p:cNvPicPr>
            <a:picLocks noChangeAspect="1"/>
          </p:cNvPicPr>
          <p:nvPr/>
        </p:nvPicPr>
        <p:blipFill>
          <a:blip r:embed="rId1"/>
          <a:stretch>
            <a:fillRect/>
          </a:stretch>
        </p:blipFill>
        <p:spPr>
          <a:xfrm>
            <a:off x="514985" y="980440"/>
            <a:ext cx="7251065" cy="57861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srcRect/>
          <a:stretch>
            <a:fillRect/>
          </a:stretch>
        </p:blipFill>
        <p:spPr bwMode="auto">
          <a:xfrm>
            <a:off x="714348" y="2000240"/>
            <a:ext cx="6501317" cy="3081353"/>
          </a:xfrm>
          <a:prstGeom prst="rect">
            <a:avLst/>
          </a:prstGeom>
          <a:noFill/>
          <a:ln w="9525">
            <a:noFill/>
            <a:miter lim="800000"/>
            <a:headEnd/>
            <a:tailEnd/>
          </a:ln>
          <a:effectLst/>
        </p:spPr>
      </p:pic>
      <p:sp>
        <p:nvSpPr>
          <p:cNvPr id="3" name="TextBox 2"/>
          <p:cNvSpPr txBox="1"/>
          <p:nvPr/>
        </p:nvSpPr>
        <p:spPr>
          <a:xfrm>
            <a:off x="642910" y="1285860"/>
            <a:ext cx="1298753" cy="461665"/>
          </a:xfrm>
          <a:prstGeom prst="rect">
            <a:avLst/>
          </a:prstGeom>
          <a:noFill/>
        </p:spPr>
        <p:txBody>
          <a:bodyPr wrap="none" rtlCol="0">
            <a:spAutoFit/>
          </a:bodyPr>
          <a:lstStyle/>
          <a:p>
            <a:r>
              <a:rPr lang="en-US" altLang="zh-CN" sz="2400" dirty="0"/>
              <a:t>Solution:</a:t>
            </a:r>
            <a:endParaRPr lang="zh-CN" altLang="en-US"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22158" y="224590"/>
            <a:ext cx="6554867" cy="1524000"/>
          </a:xfrm>
        </p:spPr>
        <p:txBody>
          <a:bodyPr/>
          <a:lstStyle/>
          <a:p>
            <a:r>
              <a:rPr lang="en-US" altLang="zh-CN" b="1" dirty="0"/>
              <a:t>Ions</a:t>
            </a:r>
            <a:endParaRPr lang="zh-CN" altLang="en-US" b="1" dirty="0"/>
          </a:p>
        </p:txBody>
      </p:sp>
      <p:sp>
        <p:nvSpPr>
          <p:cNvPr id="2" name="内容占位符 1"/>
          <p:cNvSpPr>
            <a:spLocks noGrp="1"/>
          </p:cNvSpPr>
          <p:nvPr>
            <p:ph idx="1"/>
          </p:nvPr>
        </p:nvSpPr>
        <p:spPr>
          <a:xfrm>
            <a:off x="665748" y="1529123"/>
            <a:ext cx="7984957" cy="3767670"/>
          </a:xfrm>
        </p:spPr>
        <p:txBody>
          <a:bodyPr/>
          <a:lstStyle/>
          <a:p>
            <a:r>
              <a:rPr lang="en-US" altLang="zh-CN" dirty="0">
                <a:solidFill>
                  <a:schemeClr val="tx1"/>
                </a:solidFill>
              </a:rPr>
              <a:t>To make atoms neutral, the number of electrons should equal to atomic number</a:t>
            </a:r>
            <a:endParaRPr lang="en-US" altLang="zh-CN" dirty="0">
              <a:solidFill>
                <a:schemeClr val="tx1"/>
              </a:solidFill>
            </a:endParaRPr>
          </a:p>
          <a:p>
            <a:r>
              <a:rPr lang="en-US" altLang="zh-CN" dirty="0">
                <a:solidFill>
                  <a:schemeClr val="tx1"/>
                </a:solidFill>
              </a:rPr>
              <a:t>But during chemical reactions, electrons could transfer from one to another to make both atoms become no longer neutral.</a:t>
            </a:r>
            <a:endParaRPr lang="en-US" altLang="zh-CN" dirty="0">
              <a:solidFill>
                <a:schemeClr val="tx1"/>
              </a:solidFill>
            </a:endParaRPr>
          </a:p>
          <a:p>
            <a:r>
              <a:rPr lang="en-US" altLang="zh-CN" dirty="0">
                <a:solidFill>
                  <a:schemeClr val="tx1"/>
                </a:solidFill>
              </a:rPr>
              <a:t>Atoms with charge (by gaining or losing electron(s)) are called ions</a:t>
            </a:r>
            <a:endParaRPr lang="zh-CN" altLang="en-US" dirty="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988" y="283053"/>
            <a:ext cx="8229600" cy="1143000"/>
          </a:xfrm>
        </p:spPr>
        <p:txBody>
          <a:bodyPr>
            <a:normAutofit fontScale="90000"/>
          </a:bodyPr>
          <a:lstStyle/>
          <a:p>
            <a:r>
              <a:rPr lang="en-US" altLang="zh-CN" sz="3600" dirty="0"/>
              <a:t>Exercises about the composition of elements</a:t>
            </a:r>
            <a:endParaRPr lang="zh-CN" altLang="en-US" sz="3600" dirty="0"/>
          </a:p>
        </p:txBody>
      </p:sp>
      <p:graphicFrame>
        <p:nvGraphicFramePr>
          <p:cNvPr id="4" name="表格 3"/>
          <p:cNvGraphicFramePr>
            <a:graphicFrameLocks noGrp="1"/>
          </p:cNvGraphicFramePr>
          <p:nvPr/>
        </p:nvGraphicFramePr>
        <p:xfrm>
          <a:off x="721896" y="2073440"/>
          <a:ext cx="7848600" cy="4408292"/>
        </p:xfrm>
        <a:graphic>
          <a:graphicData uri="http://schemas.openxmlformats.org/drawingml/2006/table">
            <a:tbl>
              <a:tblPr firstRow="1" bandRow="1">
                <a:tableStyleId>{5C22544A-7EE6-4342-B048-85BDC9FD1C3A}</a:tableStyleId>
              </a:tblPr>
              <a:tblGrid>
                <a:gridCol w="2057400"/>
                <a:gridCol w="1219200"/>
                <a:gridCol w="1447800"/>
                <a:gridCol w="1447800"/>
                <a:gridCol w="1676400"/>
              </a:tblGrid>
              <a:tr h="575187">
                <a:tc>
                  <a:txBody>
                    <a:bodyPr/>
                    <a:lstStyle/>
                    <a:p>
                      <a:pPr algn="ctr"/>
                      <a:r>
                        <a:rPr lang="en-US" altLang="zh-CN" b="1" dirty="0"/>
                        <a:t>Element Symbol</a:t>
                      </a:r>
                      <a:endParaRPr lang="zh-CN" altLang="en-US" b="1" dirty="0"/>
                    </a:p>
                  </a:txBody>
                  <a:tcPr anchor="ctr"/>
                </a:tc>
                <a:tc gridSpan="3">
                  <a:txBody>
                    <a:bodyPr/>
                    <a:lstStyle/>
                    <a:p>
                      <a:pPr algn="ctr"/>
                      <a:r>
                        <a:rPr lang="en-US" altLang="zh-CN" b="1" dirty="0"/>
                        <a:t>Number of particles</a:t>
                      </a:r>
                      <a:endParaRPr lang="zh-CN" altLang="en-US" b="1" dirty="0"/>
                    </a:p>
                  </a:txBody>
                  <a:tcPr anchor="ctr"/>
                </a:tc>
                <a:tc hMerge="1">
                  <a:tcPr anchor="ctr"/>
                </a:tc>
                <a:tc hMerge="1">
                  <a:tcPr anchor="ctr"/>
                </a:tc>
                <a:tc>
                  <a:txBody>
                    <a:bodyPr/>
                    <a:lstStyle/>
                    <a:p>
                      <a:pPr algn="ctr"/>
                      <a:r>
                        <a:rPr lang="en-US" altLang="zh-CN" b="1" dirty="0"/>
                        <a:t>Mass Number</a:t>
                      </a:r>
                      <a:endParaRPr lang="zh-CN" altLang="en-US" b="1" dirty="0"/>
                    </a:p>
                  </a:txBody>
                  <a:tcPr anchor="ctr"/>
                </a:tc>
              </a:tr>
              <a:tr h="538316">
                <a:tc>
                  <a:txBody>
                    <a:bodyPr/>
                    <a:lstStyle/>
                    <a:p>
                      <a:pPr algn="ctr"/>
                      <a:endParaRPr lang="zh-CN" altLang="en-US" dirty="0"/>
                    </a:p>
                  </a:txBody>
                  <a:tcPr anchor="ctr"/>
                </a:tc>
                <a:tc>
                  <a:txBody>
                    <a:bodyPr/>
                    <a:lstStyle/>
                    <a:p>
                      <a:pPr algn="ctr"/>
                      <a:r>
                        <a:rPr lang="en-US" altLang="zh-CN" b="1" dirty="0"/>
                        <a:t>Proton</a:t>
                      </a:r>
                      <a:endParaRPr lang="zh-CN" altLang="en-US" b="1" dirty="0"/>
                    </a:p>
                  </a:txBody>
                  <a:tcPr anchor="ctr"/>
                </a:tc>
                <a:tc>
                  <a:txBody>
                    <a:bodyPr/>
                    <a:lstStyle/>
                    <a:p>
                      <a:pPr algn="ctr"/>
                      <a:r>
                        <a:rPr lang="en-US" altLang="zh-CN" b="1" dirty="0"/>
                        <a:t>Neutron</a:t>
                      </a:r>
                      <a:endParaRPr lang="zh-CN" altLang="en-US" b="1" dirty="0"/>
                    </a:p>
                  </a:txBody>
                  <a:tcPr anchor="ctr"/>
                </a:tc>
                <a:tc>
                  <a:txBody>
                    <a:bodyPr/>
                    <a:lstStyle/>
                    <a:p>
                      <a:pPr algn="ctr"/>
                      <a:r>
                        <a:rPr lang="en-US" altLang="zh-CN" b="1" dirty="0"/>
                        <a:t>Electron</a:t>
                      </a:r>
                      <a:endParaRPr lang="zh-CN" altLang="en-US" b="1" dirty="0"/>
                    </a:p>
                  </a:txBody>
                  <a:tcPr anchor="ctr"/>
                </a:tc>
                <a:tc>
                  <a:txBody>
                    <a:bodyPr/>
                    <a:lstStyle/>
                    <a:p>
                      <a:pPr algn="ctr"/>
                      <a:endParaRPr lang="zh-CN" altLang="en-US" b="1" dirty="0"/>
                    </a:p>
                  </a:txBody>
                  <a:tcPr anchor="ctr"/>
                </a:tc>
              </a:tr>
              <a:tr h="538316">
                <a:tc>
                  <a:txBody>
                    <a:bodyPr/>
                    <a:lstStyle/>
                    <a:p>
                      <a:pPr algn="ctr"/>
                      <a:r>
                        <a:rPr lang="en-US" altLang="zh-CN" baseline="30000" dirty="0"/>
                        <a:t>28</a:t>
                      </a:r>
                      <a:r>
                        <a:rPr lang="en-US" altLang="zh-CN" dirty="0"/>
                        <a:t>Si</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r>
              <a:tr h="538316">
                <a:tc>
                  <a:txBody>
                    <a:bodyPr/>
                    <a:lstStyle/>
                    <a:p>
                      <a:pPr algn="ctr"/>
                      <a:r>
                        <a:rPr lang="en-US" altLang="zh-CN" baseline="30000" dirty="0"/>
                        <a:t>52</a:t>
                      </a:r>
                      <a:r>
                        <a:rPr lang="en-US" altLang="zh-CN" baseline="0" dirty="0"/>
                        <a:t>Cr</a:t>
                      </a:r>
                      <a:r>
                        <a:rPr lang="en-US" altLang="zh-CN" baseline="30000" dirty="0"/>
                        <a:t>3+</a:t>
                      </a:r>
                      <a:endParaRPr lang="zh-CN" altLang="en-US" baseline="30000"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r>
              <a:tr h="538316">
                <a:tc>
                  <a:txBody>
                    <a:bodyPr/>
                    <a:lstStyle/>
                    <a:p>
                      <a:pPr algn="ctr"/>
                      <a:r>
                        <a:rPr lang="en-US" altLang="zh-CN" baseline="30000" dirty="0"/>
                        <a:t>_</a:t>
                      </a:r>
                      <a:r>
                        <a:rPr lang="en-US" altLang="zh-CN" dirty="0"/>
                        <a:t>Br </a:t>
                      </a:r>
                      <a:r>
                        <a:rPr lang="en-US" altLang="zh-CN" baseline="30000" dirty="0"/>
                        <a:t>-</a:t>
                      </a:r>
                      <a:endParaRPr lang="zh-CN" altLang="en-US" baseline="30000"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r>
                        <a:rPr lang="en-US" altLang="zh-CN" dirty="0"/>
                        <a:t>79</a:t>
                      </a:r>
                      <a:endParaRPr lang="zh-CN" altLang="en-US" dirty="0"/>
                    </a:p>
                  </a:txBody>
                  <a:tcPr anchor="ctr"/>
                </a:tc>
              </a:tr>
              <a:tr h="538316">
                <a:tc>
                  <a:txBody>
                    <a:bodyPr/>
                    <a:lstStyle/>
                    <a:p>
                      <a:pPr algn="ctr"/>
                      <a:r>
                        <a:rPr lang="en-US" altLang="zh-CN" baseline="30000" dirty="0"/>
                        <a:t>_</a:t>
                      </a:r>
                      <a:r>
                        <a:rPr lang="en-US" altLang="zh-CN" dirty="0"/>
                        <a:t>Ag</a:t>
                      </a:r>
                      <a:endParaRPr lang="zh-CN" altLang="en-US" dirty="0"/>
                    </a:p>
                  </a:txBody>
                  <a:tcPr anchor="ctr"/>
                </a:tc>
                <a:tc>
                  <a:txBody>
                    <a:bodyPr/>
                    <a:lstStyle/>
                    <a:p>
                      <a:pPr algn="ctr"/>
                      <a:endParaRPr lang="zh-CN" altLang="en-US" dirty="0"/>
                    </a:p>
                  </a:txBody>
                  <a:tcPr anchor="ctr"/>
                </a:tc>
                <a:tc>
                  <a:txBody>
                    <a:bodyPr/>
                    <a:lstStyle/>
                    <a:p>
                      <a:pPr algn="ctr"/>
                      <a:r>
                        <a:rPr lang="en-US" altLang="zh-CN" dirty="0"/>
                        <a:t>61</a:t>
                      </a:r>
                      <a:endParaRPr lang="zh-CN" altLang="en-US" dirty="0"/>
                    </a:p>
                  </a:txBody>
                  <a:tcPr anchor="ctr"/>
                </a:tc>
                <a:tc>
                  <a:txBody>
                    <a:bodyPr/>
                    <a:lstStyle/>
                    <a:p>
                      <a:pPr algn="ctr"/>
                      <a:r>
                        <a:rPr lang="en-US" altLang="zh-CN" dirty="0"/>
                        <a:t>47</a:t>
                      </a:r>
                      <a:endParaRPr lang="zh-CN" altLang="en-US" dirty="0"/>
                    </a:p>
                  </a:txBody>
                  <a:tcPr anchor="ctr"/>
                </a:tc>
                <a:tc>
                  <a:txBody>
                    <a:bodyPr/>
                    <a:lstStyle/>
                    <a:p>
                      <a:pPr algn="ctr"/>
                      <a:endParaRPr lang="zh-CN" altLang="en-US" dirty="0"/>
                    </a:p>
                  </a:txBody>
                  <a:tcPr anchor="ctr"/>
                </a:tc>
              </a:tr>
              <a:tr h="538316">
                <a:tc>
                  <a:txBody>
                    <a:bodyPr/>
                    <a:lstStyle/>
                    <a:p>
                      <a:pPr algn="ctr"/>
                      <a:r>
                        <a:rPr lang="en-US" altLang="zh-CN" baseline="30000" dirty="0"/>
                        <a:t>133</a:t>
                      </a:r>
                      <a:r>
                        <a:rPr lang="en-US" altLang="zh-CN" dirty="0"/>
                        <a:t>Ba</a:t>
                      </a:r>
                      <a:r>
                        <a:rPr lang="en-US" altLang="zh-CN" baseline="30000" dirty="0"/>
                        <a:t>2+</a:t>
                      </a:r>
                      <a:endParaRPr lang="zh-CN" altLang="en-US" baseline="30000"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r>
              <a:tr h="538316">
                <a:tc>
                  <a:txBody>
                    <a:bodyPr/>
                    <a:lstStyle/>
                    <a:p>
                      <a:pPr algn="ctr"/>
                      <a:r>
                        <a:rPr lang="en-US" altLang="zh-CN" baseline="30000" dirty="0"/>
                        <a:t>_</a:t>
                      </a:r>
                      <a:r>
                        <a:rPr lang="en-US" altLang="zh-CN" dirty="0"/>
                        <a:t>Rf</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r>
                        <a:rPr lang="en-US" altLang="zh-CN" dirty="0"/>
                        <a:t>261</a:t>
                      </a:r>
                      <a:endParaRPr lang="zh-CN" altLang="en-US" dirty="0"/>
                    </a:p>
                  </a:txBody>
                  <a:tcPr anchor="ctr"/>
                </a:tc>
              </a:tr>
            </a:tbl>
          </a:graphicData>
        </a:graphic>
      </p:graphicFrame>
      <p:sp>
        <p:nvSpPr>
          <p:cNvPr id="2" name="文本框 1"/>
          <p:cNvSpPr txBox="1"/>
          <p:nvPr/>
        </p:nvSpPr>
        <p:spPr>
          <a:xfrm>
            <a:off x="3124200" y="3352800"/>
            <a:ext cx="685800" cy="369332"/>
          </a:xfrm>
          <a:prstGeom prst="rect">
            <a:avLst/>
          </a:prstGeom>
          <a:noFill/>
        </p:spPr>
        <p:txBody>
          <a:bodyPr wrap="square" rtlCol="0">
            <a:spAutoFit/>
          </a:bodyPr>
          <a:lstStyle/>
          <a:p>
            <a:r>
              <a:rPr lang="en-US" altLang="zh-CN" dirty="0">
                <a:solidFill>
                  <a:srgbClr val="FF0000"/>
                </a:solidFill>
              </a:rPr>
              <a:t>14</a:t>
            </a:r>
            <a:endParaRPr lang="zh-CN" altLang="en-US" dirty="0">
              <a:solidFill>
                <a:srgbClr val="FF0000"/>
              </a:solidFill>
            </a:endParaRPr>
          </a:p>
        </p:txBody>
      </p:sp>
      <p:sp>
        <p:nvSpPr>
          <p:cNvPr id="5" name="文本框 4"/>
          <p:cNvSpPr txBox="1"/>
          <p:nvPr/>
        </p:nvSpPr>
        <p:spPr>
          <a:xfrm>
            <a:off x="4495800" y="3352800"/>
            <a:ext cx="685800" cy="369332"/>
          </a:xfrm>
          <a:prstGeom prst="rect">
            <a:avLst/>
          </a:prstGeom>
          <a:noFill/>
        </p:spPr>
        <p:txBody>
          <a:bodyPr wrap="square" rtlCol="0">
            <a:spAutoFit/>
          </a:bodyPr>
          <a:lstStyle/>
          <a:p>
            <a:r>
              <a:rPr lang="en-US" altLang="zh-CN" dirty="0">
                <a:solidFill>
                  <a:srgbClr val="FF0000"/>
                </a:solidFill>
              </a:rPr>
              <a:t>14</a:t>
            </a:r>
            <a:endParaRPr lang="zh-CN" altLang="en-US" dirty="0">
              <a:solidFill>
                <a:srgbClr val="FF0000"/>
              </a:solidFill>
            </a:endParaRPr>
          </a:p>
        </p:txBody>
      </p:sp>
      <p:sp>
        <p:nvSpPr>
          <p:cNvPr id="6" name="文本框 5"/>
          <p:cNvSpPr txBox="1"/>
          <p:nvPr/>
        </p:nvSpPr>
        <p:spPr>
          <a:xfrm>
            <a:off x="7467600" y="3370737"/>
            <a:ext cx="685800" cy="369332"/>
          </a:xfrm>
          <a:prstGeom prst="rect">
            <a:avLst/>
          </a:prstGeom>
          <a:noFill/>
        </p:spPr>
        <p:txBody>
          <a:bodyPr wrap="square" rtlCol="0">
            <a:spAutoFit/>
          </a:bodyPr>
          <a:lstStyle/>
          <a:p>
            <a:r>
              <a:rPr lang="en-US" altLang="zh-CN" dirty="0">
                <a:solidFill>
                  <a:srgbClr val="FF0000"/>
                </a:solidFill>
              </a:rPr>
              <a:t>28</a:t>
            </a:r>
            <a:endParaRPr lang="zh-CN" altLang="en-US" dirty="0">
              <a:solidFill>
                <a:srgbClr val="FF0000"/>
              </a:solidFill>
            </a:endParaRPr>
          </a:p>
        </p:txBody>
      </p:sp>
      <p:sp>
        <p:nvSpPr>
          <p:cNvPr id="7" name="文本框 6"/>
          <p:cNvSpPr txBox="1"/>
          <p:nvPr/>
        </p:nvSpPr>
        <p:spPr>
          <a:xfrm>
            <a:off x="5943600" y="3370737"/>
            <a:ext cx="685800" cy="369332"/>
          </a:xfrm>
          <a:prstGeom prst="rect">
            <a:avLst/>
          </a:prstGeom>
          <a:noFill/>
        </p:spPr>
        <p:txBody>
          <a:bodyPr wrap="square" rtlCol="0">
            <a:spAutoFit/>
          </a:bodyPr>
          <a:lstStyle/>
          <a:p>
            <a:r>
              <a:rPr lang="en-US" altLang="zh-CN" dirty="0">
                <a:solidFill>
                  <a:srgbClr val="FF0000"/>
                </a:solidFill>
              </a:rPr>
              <a:t>14</a:t>
            </a:r>
            <a:endParaRPr lang="zh-CN" altLang="en-US" dirty="0">
              <a:solidFill>
                <a:srgbClr val="FF0000"/>
              </a:solidFill>
            </a:endParaRPr>
          </a:p>
        </p:txBody>
      </p:sp>
      <p:sp>
        <p:nvSpPr>
          <p:cNvPr id="8" name="文本框 7"/>
          <p:cNvSpPr txBox="1"/>
          <p:nvPr/>
        </p:nvSpPr>
        <p:spPr>
          <a:xfrm>
            <a:off x="5943600" y="3897868"/>
            <a:ext cx="685800" cy="369332"/>
          </a:xfrm>
          <a:prstGeom prst="rect">
            <a:avLst/>
          </a:prstGeom>
          <a:noFill/>
        </p:spPr>
        <p:txBody>
          <a:bodyPr wrap="square" rtlCol="0">
            <a:spAutoFit/>
          </a:bodyPr>
          <a:lstStyle/>
          <a:p>
            <a:r>
              <a:rPr lang="en-US" altLang="zh-CN" dirty="0">
                <a:solidFill>
                  <a:srgbClr val="FF0000"/>
                </a:solidFill>
              </a:rPr>
              <a:t>21</a:t>
            </a:r>
            <a:endParaRPr lang="zh-CN" altLang="en-US" dirty="0">
              <a:solidFill>
                <a:srgbClr val="FF0000"/>
              </a:solidFill>
            </a:endParaRPr>
          </a:p>
        </p:txBody>
      </p:sp>
      <p:sp>
        <p:nvSpPr>
          <p:cNvPr id="9" name="文本框 8"/>
          <p:cNvSpPr txBox="1"/>
          <p:nvPr/>
        </p:nvSpPr>
        <p:spPr>
          <a:xfrm>
            <a:off x="3124200" y="3874532"/>
            <a:ext cx="685800" cy="369332"/>
          </a:xfrm>
          <a:prstGeom prst="rect">
            <a:avLst/>
          </a:prstGeom>
          <a:noFill/>
        </p:spPr>
        <p:txBody>
          <a:bodyPr wrap="square" rtlCol="0">
            <a:spAutoFit/>
          </a:bodyPr>
          <a:lstStyle/>
          <a:p>
            <a:r>
              <a:rPr lang="en-US" altLang="zh-CN" dirty="0">
                <a:solidFill>
                  <a:srgbClr val="FF0000"/>
                </a:solidFill>
              </a:rPr>
              <a:t>24</a:t>
            </a:r>
            <a:endParaRPr lang="zh-CN" altLang="en-US" dirty="0">
              <a:solidFill>
                <a:srgbClr val="FF0000"/>
              </a:solidFill>
            </a:endParaRPr>
          </a:p>
        </p:txBody>
      </p:sp>
      <p:sp>
        <p:nvSpPr>
          <p:cNvPr id="10" name="文本框 9"/>
          <p:cNvSpPr txBox="1"/>
          <p:nvPr/>
        </p:nvSpPr>
        <p:spPr>
          <a:xfrm>
            <a:off x="4495800" y="3897868"/>
            <a:ext cx="685800" cy="369332"/>
          </a:xfrm>
          <a:prstGeom prst="rect">
            <a:avLst/>
          </a:prstGeom>
          <a:noFill/>
        </p:spPr>
        <p:txBody>
          <a:bodyPr wrap="square" rtlCol="0">
            <a:spAutoFit/>
          </a:bodyPr>
          <a:lstStyle/>
          <a:p>
            <a:r>
              <a:rPr lang="en-US" altLang="zh-CN" dirty="0">
                <a:solidFill>
                  <a:srgbClr val="FF0000"/>
                </a:solidFill>
              </a:rPr>
              <a:t>28</a:t>
            </a:r>
            <a:endParaRPr lang="zh-CN" altLang="en-US" dirty="0">
              <a:solidFill>
                <a:srgbClr val="FF0000"/>
              </a:solidFill>
            </a:endParaRPr>
          </a:p>
        </p:txBody>
      </p:sp>
      <p:sp>
        <p:nvSpPr>
          <p:cNvPr id="11" name="文本框 10"/>
          <p:cNvSpPr txBox="1"/>
          <p:nvPr/>
        </p:nvSpPr>
        <p:spPr>
          <a:xfrm>
            <a:off x="3124200" y="4408964"/>
            <a:ext cx="685800" cy="369332"/>
          </a:xfrm>
          <a:prstGeom prst="rect">
            <a:avLst/>
          </a:prstGeom>
          <a:noFill/>
        </p:spPr>
        <p:txBody>
          <a:bodyPr wrap="square" rtlCol="0">
            <a:spAutoFit/>
          </a:bodyPr>
          <a:lstStyle/>
          <a:p>
            <a:r>
              <a:rPr lang="en-US" altLang="zh-CN" dirty="0">
                <a:solidFill>
                  <a:srgbClr val="FF0000"/>
                </a:solidFill>
              </a:rPr>
              <a:t>35</a:t>
            </a:r>
            <a:endParaRPr lang="zh-CN" altLang="en-US" dirty="0">
              <a:solidFill>
                <a:srgbClr val="FF0000"/>
              </a:solidFill>
            </a:endParaRPr>
          </a:p>
        </p:txBody>
      </p:sp>
      <p:sp>
        <p:nvSpPr>
          <p:cNvPr id="12" name="文本框 11"/>
          <p:cNvSpPr txBox="1"/>
          <p:nvPr/>
        </p:nvSpPr>
        <p:spPr>
          <a:xfrm>
            <a:off x="7467600" y="3903702"/>
            <a:ext cx="685800" cy="369332"/>
          </a:xfrm>
          <a:prstGeom prst="rect">
            <a:avLst/>
          </a:prstGeom>
          <a:noFill/>
        </p:spPr>
        <p:txBody>
          <a:bodyPr wrap="square" rtlCol="0">
            <a:spAutoFit/>
          </a:bodyPr>
          <a:lstStyle/>
          <a:p>
            <a:r>
              <a:rPr lang="en-US" altLang="zh-CN" dirty="0">
                <a:solidFill>
                  <a:srgbClr val="FF0000"/>
                </a:solidFill>
              </a:rPr>
              <a:t>52</a:t>
            </a:r>
            <a:endParaRPr lang="zh-CN" altLang="en-US" dirty="0">
              <a:solidFill>
                <a:srgbClr val="FF0000"/>
              </a:solidFill>
            </a:endParaRPr>
          </a:p>
        </p:txBody>
      </p:sp>
      <p:sp>
        <p:nvSpPr>
          <p:cNvPr id="13" name="文本框 12"/>
          <p:cNvSpPr txBox="1"/>
          <p:nvPr/>
        </p:nvSpPr>
        <p:spPr>
          <a:xfrm>
            <a:off x="4495800" y="4408964"/>
            <a:ext cx="685800" cy="369332"/>
          </a:xfrm>
          <a:prstGeom prst="rect">
            <a:avLst/>
          </a:prstGeom>
          <a:noFill/>
        </p:spPr>
        <p:txBody>
          <a:bodyPr wrap="square" rtlCol="0">
            <a:spAutoFit/>
          </a:bodyPr>
          <a:lstStyle/>
          <a:p>
            <a:r>
              <a:rPr lang="en-US" altLang="zh-CN" dirty="0">
                <a:solidFill>
                  <a:srgbClr val="FF0000"/>
                </a:solidFill>
              </a:rPr>
              <a:t>44</a:t>
            </a:r>
            <a:endParaRPr lang="zh-CN" altLang="en-US" dirty="0">
              <a:solidFill>
                <a:srgbClr val="FF0000"/>
              </a:solidFill>
            </a:endParaRPr>
          </a:p>
        </p:txBody>
      </p:sp>
      <p:sp>
        <p:nvSpPr>
          <p:cNvPr id="14" name="文本框 13"/>
          <p:cNvSpPr txBox="1"/>
          <p:nvPr/>
        </p:nvSpPr>
        <p:spPr>
          <a:xfrm>
            <a:off x="3136900" y="4943396"/>
            <a:ext cx="685800" cy="369332"/>
          </a:xfrm>
          <a:prstGeom prst="rect">
            <a:avLst/>
          </a:prstGeom>
          <a:noFill/>
        </p:spPr>
        <p:txBody>
          <a:bodyPr wrap="square" rtlCol="0">
            <a:spAutoFit/>
          </a:bodyPr>
          <a:lstStyle/>
          <a:p>
            <a:r>
              <a:rPr lang="en-US" altLang="zh-CN" dirty="0">
                <a:solidFill>
                  <a:srgbClr val="FF0000"/>
                </a:solidFill>
              </a:rPr>
              <a:t>47</a:t>
            </a:r>
            <a:endParaRPr lang="zh-CN" altLang="en-US" dirty="0">
              <a:solidFill>
                <a:srgbClr val="FF0000"/>
              </a:solidFill>
            </a:endParaRPr>
          </a:p>
        </p:txBody>
      </p:sp>
      <p:sp>
        <p:nvSpPr>
          <p:cNvPr id="15" name="文本框 14"/>
          <p:cNvSpPr txBox="1"/>
          <p:nvPr/>
        </p:nvSpPr>
        <p:spPr>
          <a:xfrm>
            <a:off x="5943600" y="4445000"/>
            <a:ext cx="685800" cy="369332"/>
          </a:xfrm>
          <a:prstGeom prst="rect">
            <a:avLst/>
          </a:prstGeom>
          <a:noFill/>
        </p:spPr>
        <p:txBody>
          <a:bodyPr wrap="square" rtlCol="0">
            <a:spAutoFit/>
          </a:bodyPr>
          <a:lstStyle/>
          <a:p>
            <a:r>
              <a:rPr lang="en-US" altLang="zh-CN" dirty="0">
                <a:solidFill>
                  <a:srgbClr val="FF0000"/>
                </a:solidFill>
              </a:rPr>
              <a:t>36</a:t>
            </a:r>
            <a:endParaRPr lang="zh-CN" altLang="en-US" dirty="0">
              <a:solidFill>
                <a:srgbClr val="FF0000"/>
              </a:solidFill>
            </a:endParaRPr>
          </a:p>
        </p:txBody>
      </p:sp>
      <p:sp>
        <p:nvSpPr>
          <p:cNvPr id="16" name="文本框 15"/>
          <p:cNvSpPr txBox="1"/>
          <p:nvPr/>
        </p:nvSpPr>
        <p:spPr>
          <a:xfrm>
            <a:off x="7467600" y="4943396"/>
            <a:ext cx="685800" cy="369332"/>
          </a:xfrm>
          <a:prstGeom prst="rect">
            <a:avLst/>
          </a:prstGeom>
          <a:noFill/>
        </p:spPr>
        <p:txBody>
          <a:bodyPr wrap="square" rtlCol="0">
            <a:spAutoFit/>
          </a:bodyPr>
          <a:lstStyle/>
          <a:p>
            <a:r>
              <a:rPr lang="en-US" altLang="zh-CN" dirty="0">
                <a:solidFill>
                  <a:srgbClr val="FF0000"/>
                </a:solidFill>
              </a:rPr>
              <a:t>108</a:t>
            </a:r>
            <a:endParaRPr lang="zh-CN" altLang="en-US" dirty="0">
              <a:solidFill>
                <a:srgbClr val="FF0000"/>
              </a:solidFill>
            </a:endParaRPr>
          </a:p>
        </p:txBody>
      </p:sp>
      <p:sp>
        <p:nvSpPr>
          <p:cNvPr id="17" name="文本框 16"/>
          <p:cNvSpPr txBox="1"/>
          <p:nvPr/>
        </p:nvSpPr>
        <p:spPr>
          <a:xfrm>
            <a:off x="3136900" y="5504934"/>
            <a:ext cx="685800" cy="369332"/>
          </a:xfrm>
          <a:prstGeom prst="rect">
            <a:avLst/>
          </a:prstGeom>
          <a:noFill/>
        </p:spPr>
        <p:txBody>
          <a:bodyPr wrap="square" rtlCol="0">
            <a:spAutoFit/>
          </a:bodyPr>
          <a:lstStyle/>
          <a:p>
            <a:r>
              <a:rPr lang="en-US" altLang="zh-CN" dirty="0">
                <a:solidFill>
                  <a:srgbClr val="FF0000"/>
                </a:solidFill>
              </a:rPr>
              <a:t>56</a:t>
            </a:r>
            <a:endParaRPr lang="zh-CN" altLang="en-US" dirty="0">
              <a:solidFill>
                <a:srgbClr val="FF0000"/>
              </a:solidFill>
            </a:endParaRPr>
          </a:p>
        </p:txBody>
      </p:sp>
      <p:sp>
        <p:nvSpPr>
          <p:cNvPr id="20" name="文本框 19"/>
          <p:cNvSpPr txBox="1"/>
          <p:nvPr/>
        </p:nvSpPr>
        <p:spPr>
          <a:xfrm>
            <a:off x="5943600" y="5465802"/>
            <a:ext cx="685800" cy="369332"/>
          </a:xfrm>
          <a:prstGeom prst="rect">
            <a:avLst/>
          </a:prstGeom>
          <a:noFill/>
        </p:spPr>
        <p:txBody>
          <a:bodyPr wrap="square" rtlCol="0">
            <a:spAutoFit/>
          </a:bodyPr>
          <a:lstStyle/>
          <a:p>
            <a:r>
              <a:rPr lang="en-US" altLang="zh-CN" dirty="0">
                <a:solidFill>
                  <a:srgbClr val="FF0000"/>
                </a:solidFill>
              </a:rPr>
              <a:t>54</a:t>
            </a:r>
            <a:endParaRPr lang="zh-CN" altLang="en-US" dirty="0">
              <a:solidFill>
                <a:srgbClr val="FF0000"/>
              </a:solidFill>
            </a:endParaRPr>
          </a:p>
        </p:txBody>
      </p:sp>
      <p:sp>
        <p:nvSpPr>
          <p:cNvPr id="21" name="文本框 20"/>
          <p:cNvSpPr txBox="1"/>
          <p:nvPr/>
        </p:nvSpPr>
        <p:spPr>
          <a:xfrm>
            <a:off x="4495800" y="5472668"/>
            <a:ext cx="685800" cy="369332"/>
          </a:xfrm>
          <a:prstGeom prst="rect">
            <a:avLst/>
          </a:prstGeom>
          <a:noFill/>
        </p:spPr>
        <p:txBody>
          <a:bodyPr wrap="square" rtlCol="0">
            <a:spAutoFit/>
          </a:bodyPr>
          <a:lstStyle/>
          <a:p>
            <a:r>
              <a:rPr lang="en-US" altLang="zh-CN" dirty="0">
                <a:solidFill>
                  <a:srgbClr val="FF0000"/>
                </a:solidFill>
              </a:rPr>
              <a:t>77</a:t>
            </a:r>
            <a:endParaRPr lang="zh-CN" altLang="en-US" dirty="0">
              <a:solidFill>
                <a:srgbClr val="FF0000"/>
              </a:solidFill>
            </a:endParaRPr>
          </a:p>
        </p:txBody>
      </p:sp>
      <p:sp>
        <p:nvSpPr>
          <p:cNvPr id="22" name="文本框 21"/>
          <p:cNvSpPr txBox="1"/>
          <p:nvPr/>
        </p:nvSpPr>
        <p:spPr>
          <a:xfrm>
            <a:off x="3124200" y="5999560"/>
            <a:ext cx="685800" cy="369332"/>
          </a:xfrm>
          <a:prstGeom prst="rect">
            <a:avLst/>
          </a:prstGeom>
          <a:noFill/>
        </p:spPr>
        <p:txBody>
          <a:bodyPr wrap="square" rtlCol="0">
            <a:spAutoFit/>
          </a:bodyPr>
          <a:lstStyle/>
          <a:p>
            <a:r>
              <a:rPr lang="en-US" altLang="zh-CN" dirty="0">
                <a:solidFill>
                  <a:srgbClr val="FF0000"/>
                </a:solidFill>
              </a:rPr>
              <a:t>104</a:t>
            </a:r>
            <a:endParaRPr lang="zh-CN" altLang="en-US" dirty="0">
              <a:solidFill>
                <a:srgbClr val="FF0000"/>
              </a:solidFill>
            </a:endParaRPr>
          </a:p>
        </p:txBody>
      </p:sp>
      <p:sp>
        <p:nvSpPr>
          <p:cNvPr id="23" name="文本框 22"/>
          <p:cNvSpPr txBox="1"/>
          <p:nvPr/>
        </p:nvSpPr>
        <p:spPr>
          <a:xfrm>
            <a:off x="7493000" y="5504934"/>
            <a:ext cx="685800" cy="369332"/>
          </a:xfrm>
          <a:prstGeom prst="rect">
            <a:avLst/>
          </a:prstGeom>
          <a:noFill/>
        </p:spPr>
        <p:txBody>
          <a:bodyPr wrap="square" rtlCol="0">
            <a:spAutoFit/>
          </a:bodyPr>
          <a:lstStyle/>
          <a:p>
            <a:r>
              <a:rPr lang="en-US" altLang="zh-CN" dirty="0">
                <a:solidFill>
                  <a:srgbClr val="FF0000"/>
                </a:solidFill>
              </a:rPr>
              <a:t>133</a:t>
            </a:r>
            <a:endParaRPr lang="zh-CN" altLang="en-US" dirty="0">
              <a:solidFill>
                <a:srgbClr val="FF0000"/>
              </a:solidFill>
            </a:endParaRPr>
          </a:p>
        </p:txBody>
      </p:sp>
      <p:sp>
        <p:nvSpPr>
          <p:cNvPr id="24" name="文本框 23"/>
          <p:cNvSpPr txBox="1"/>
          <p:nvPr/>
        </p:nvSpPr>
        <p:spPr>
          <a:xfrm>
            <a:off x="4495800" y="6037660"/>
            <a:ext cx="685800" cy="369332"/>
          </a:xfrm>
          <a:prstGeom prst="rect">
            <a:avLst/>
          </a:prstGeom>
          <a:noFill/>
        </p:spPr>
        <p:txBody>
          <a:bodyPr wrap="square" rtlCol="0">
            <a:spAutoFit/>
          </a:bodyPr>
          <a:lstStyle/>
          <a:p>
            <a:r>
              <a:rPr lang="en-US" altLang="zh-CN" dirty="0">
                <a:solidFill>
                  <a:srgbClr val="FF0000"/>
                </a:solidFill>
              </a:rPr>
              <a:t>157</a:t>
            </a:r>
            <a:endParaRPr lang="zh-CN" altLang="en-US" dirty="0">
              <a:solidFill>
                <a:srgbClr val="FF0000"/>
              </a:solidFill>
            </a:endParaRPr>
          </a:p>
        </p:txBody>
      </p:sp>
      <p:sp>
        <p:nvSpPr>
          <p:cNvPr id="25" name="文本框 24"/>
          <p:cNvSpPr txBox="1"/>
          <p:nvPr/>
        </p:nvSpPr>
        <p:spPr>
          <a:xfrm>
            <a:off x="5943600" y="6037660"/>
            <a:ext cx="685800" cy="369332"/>
          </a:xfrm>
          <a:prstGeom prst="rect">
            <a:avLst/>
          </a:prstGeom>
          <a:noFill/>
        </p:spPr>
        <p:txBody>
          <a:bodyPr wrap="square" rtlCol="0">
            <a:spAutoFit/>
          </a:bodyPr>
          <a:lstStyle/>
          <a:p>
            <a:r>
              <a:rPr lang="en-US" altLang="zh-CN" dirty="0">
                <a:solidFill>
                  <a:srgbClr val="FF0000"/>
                </a:solidFill>
              </a:rPr>
              <a:t>104</a:t>
            </a:r>
            <a:endParaRPr lang="zh-CN" altLang="en-US" dirty="0">
              <a:solidFill>
                <a:srgbClr val="FF0000"/>
              </a:solidFill>
            </a:endParaRPr>
          </a:p>
        </p:txBody>
      </p:sp>
      <p:sp>
        <p:nvSpPr>
          <p:cNvPr id="28" name="文本框 27"/>
          <p:cNvSpPr txBox="1"/>
          <p:nvPr/>
        </p:nvSpPr>
        <p:spPr>
          <a:xfrm>
            <a:off x="1367592" y="6031832"/>
            <a:ext cx="685800" cy="261610"/>
          </a:xfrm>
          <a:prstGeom prst="rect">
            <a:avLst/>
          </a:prstGeom>
          <a:noFill/>
        </p:spPr>
        <p:txBody>
          <a:bodyPr wrap="square" rtlCol="0">
            <a:spAutoFit/>
          </a:bodyPr>
          <a:lstStyle/>
          <a:p>
            <a:r>
              <a:rPr lang="en-US" altLang="zh-CN" sz="1100" dirty="0">
                <a:solidFill>
                  <a:srgbClr val="FF0000"/>
                </a:solidFill>
              </a:rPr>
              <a:t>261</a:t>
            </a:r>
            <a:endParaRPr lang="zh-CN" altLang="en-US" sz="1100" dirty="0">
              <a:solidFill>
                <a:srgbClr val="FF0000"/>
              </a:solidFill>
            </a:endParaRPr>
          </a:p>
        </p:txBody>
      </p:sp>
      <p:sp>
        <p:nvSpPr>
          <p:cNvPr id="29" name="文本框 28"/>
          <p:cNvSpPr txBox="1"/>
          <p:nvPr/>
        </p:nvSpPr>
        <p:spPr>
          <a:xfrm>
            <a:off x="1371600" y="4419600"/>
            <a:ext cx="685800" cy="261610"/>
          </a:xfrm>
          <a:prstGeom prst="rect">
            <a:avLst/>
          </a:prstGeom>
          <a:noFill/>
        </p:spPr>
        <p:txBody>
          <a:bodyPr wrap="square" rtlCol="0">
            <a:spAutoFit/>
          </a:bodyPr>
          <a:lstStyle/>
          <a:p>
            <a:r>
              <a:rPr lang="en-US" altLang="zh-CN" sz="1100" dirty="0">
                <a:solidFill>
                  <a:srgbClr val="FF0000"/>
                </a:solidFill>
              </a:rPr>
              <a:t>79</a:t>
            </a:r>
            <a:endParaRPr lang="zh-CN" altLang="en-US" sz="1100" dirty="0">
              <a:solidFill>
                <a:srgbClr val="FF0000"/>
              </a:solidFill>
            </a:endParaRPr>
          </a:p>
        </p:txBody>
      </p:sp>
      <p:sp>
        <p:nvSpPr>
          <p:cNvPr id="30" name="文本框 29"/>
          <p:cNvSpPr txBox="1"/>
          <p:nvPr/>
        </p:nvSpPr>
        <p:spPr>
          <a:xfrm>
            <a:off x="1333500" y="4943396"/>
            <a:ext cx="685800" cy="261610"/>
          </a:xfrm>
          <a:prstGeom prst="rect">
            <a:avLst/>
          </a:prstGeom>
          <a:noFill/>
        </p:spPr>
        <p:txBody>
          <a:bodyPr wrap="square" rtlCol="0">
            <a:spAutoFit/>
          </a:bodyPr>
          <a:lstStyle/>
          <a:p>
            <a:r>
              <a:rPr lang="en-US" altLang="zh-CN" sz="1100" dirty="0">
                <a:solidFill>
                  <a:srgbClr val="FF0000"/>
                </a:solidFill>
              </a:rPr>
              <a:t>108</a:t>
            </a:r>
            <a:endParaRPr lang="zh-CN" altLang="en-US" sz="11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p:bldP spid="5" grpId="0"/>
      <p:bldP spid="6" grpId="0"/>
      <p:bldP spid="7" grpId="0"/>
      <p:bldP spid="8" grpId="0"/>
      <p:bldP spid="9" grpId="0"/>
      <p:bldP spid="10" grpId="0"/>
      <p:bldP spid="11" grpId="0"/>
      <p:bldP spid="12" grpId="0"/>
      <p:bldP spid="13" grpId="0"/>
      <p:bldP spid="14" grpId="0"/>
      <p:bldP spid="15" grpId="0"/>
      <p:bldP spid="16" grpId="0"/>
      <p:bldP spid="17" grpId="0"/>
      <p:bldP spid="20" grpId="0"/>
      <p:bldP spid="21" grpId="0"/>
      <p:bldP spid="22" grpId="0"/>
      <p:bldP spid="23" grpId="0"/>
      <p:bldP spid="24" grpId="0"/>
      <p:bldP spid="25" grpId="0"/>
      <p:bldP spid="28" grpId="0"/>
      <p:bldP spid="29"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71755" y="1219835"/>
            <a:ext cx="8877300" cy="36868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464820" y="170180"/>
            <a:ext cx="8054975" cy="64027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578485" y="1172845"/>
            <a:ext cx="7744460" cy="3282315"/>
          </a:xfrm>
          <a:prstGeom prst="rect">
            <a:avLst/>
          </a:prstGeom>
        </p:spPr>
      </p:pic>
      <p:pic>
        <p:nvPicPr>
          <p:cNvPr id="5" name="图片 4"/>
          <p:cNvPicPr>
            <a:picLocks noChangeAspect="1"/>
          </p:cNvPicPr>
          <p:nvPr/>
        </p:nvPicPr>
        <p:blipFill>
          <a:blip r:embed="rId3"/>
          <a:stretch>
            <a:fillRect/>
          </a:stretch>
        </p:blipFill>
        <p:spPr>
          <a:xfrm>
            <a:off x="578485" y="829945"/>
            <a:ext cx="7772400" cy="3429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635635" y="325120"/>
            <a:ext cx="7523480" cy="609790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55905"/>
            <a:ext cx="8237621" cy="802105"/>
          </a:xfrm>
        </p:spPr>
        <p:txBody>
          <a:bodyPr>
            <a:normAutofit/>
          </a:bodyPr>
          <a:lstStyle/>
          <a:p>
            <a:r>
              <a:rPr lang="en-US" sz="4000" b="1" dirty="0"/>
              <a:t>2.2 Electron Configuration</a:t>
            </a:r>
            <a:endParaRPr lang="en-US" sz="4000" b="1" dirty="0"/>
          </a:p>
        </p:txBody>
      </p:sp>
      <p:pic>
        <p:nvPicPr>
          <p:cNvPr id="4" name="图片 3"/>
          <p:cNvPicPr>
            <a:picLocks noChangeAspect="1"/>
          </p:cNvPicPr>
          <p:nvPr/>
        </p:nvPicPr>
        <p:blipFill>
          <a:blip r:embed="rId1"/>
          <a:stretch>
            <a:fillRect/>
          </a:stretch>
        </p:blipFill>
        <p:spPr>
          <a:xfrm>
            <a:off x="429260" y="1233170"/>
            <a:ext cx="8159750" cy="2146300"/>
          </a:xfrm>
          <a:prstGeom prst="rect">
            <a:avLst/>
          </a:prstGeom>
        </p:spPr>
      </p:pic>
      <p:pic>
        <p:nvPicPr>
          <p:cNvPr id="5" name="图片 4"/>
          <p:cNvPicPr>
            <a:picLocks noChangeAspect="1"/>
          </p:cNvPicPr>
          <p:nvPr/>
        </p:nvPicPr>
        <p:blipFill>
          <a:blip r:embed="rId2"/>
          <a:stretch>
            <a:fillRect/>
          </a:stretch>
        </p:blipFill>
        <p:spPr>
          <a:xfrm>
            <a:off x="435610" y="3379470"/>
            <a:ext cx="8153400" cy="31178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046480" y="46990"/>
            <a:ext cx="6932295" cy="675830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lectromagnetic_spectrum.jpg"/>
          <p:cNvPicPr>
            <a:picLocks noChangeAspect="1"/>
          </p:cNvPicPr>
          <p:nvPr/>
        </p:nvPicPr>
        <p:blipFill rotWithShape="1">
          <a:blip r:embed="rId1">
            <a:extLst>
              <a:ext uri="{28A0092B-C50C-407E-A947-70E740481C1C}">
                <a14:useLocalDpi xmlns:a14="http://schemas.microsoft.com/office/drawing/2010/main" val="0"/>
              </a:ext>
            </a:extLst>
          </a:blip>
          <a:srcRect t="8084"/>
          <a:stretch>
            <a:fillRect/>
          </a:stretch>
        </p:blipFill>
        <p:spPr>
          <a:xfrm>
            <a:off x="890337" y="44937"/>
            <a:ext cx="6760491" cy="4303171"/>
          </a:xfrm>
          <a:prstGeom prst="rect">
            <a:avLst/>
          </a:prstGeom>
        </p:spPr>
      </p:pic>
      <p:pic>
        <p:nvPicPr>
          <p:cNvPr id="4" name="Picture 3" descr="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270" y="4386580"/>
            <a:ext cx="6597650" cy="24136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5589" y="248652"/>
            <a:ext cx="6554867" cy="1524000"/>
          </a:xfrm>
        </p:spPr>
        <p:txBody>
          <a:bodyPr>
            <a:normAutofit/>
          </a:bodyPr>
          <a:lstStyle/>
          <a:p>
            <a:r>
              <a:rPr lang="en-US" altLang="zh-CN" sz="4000" dirty="0"/>
              <a:t>History of Discovery of Atomic Structure</a:t>
            </a:r>
            <a:endParaRPr lang="en-US" altLang="zh-CN" sz="4000" dirty="0"/>
          </a:p>
        </p:txBody>
      </p:sp>
      <p:sp>
        <p:nvSpPr>
          <p:cNvPr id="3" name="内容占位符 2"/>
          <p:cNvSpPr>
            <a:spLocks noGrp="1"/>
          </p:cNvSpPr>
          <p:nvPr>
            <p:ph idx="1"/>
          </p:nvPr>
        </p:nvSpPr>
        <p:spPr>
          <a:xfrm>
            <a:off x="509336" y="1772651"/>
            <a:ext cx="7275096" cy="3497181"/>
          </a:xfrm>
        </p:spPr>
        <p:txBody>
          <a:bodyPr>
            <a:normAutofit/>
          </a:bodyPr>
          <a:lstStyle/>
          <a:p>
            <a:r>
              <a:rPr lang="en-US" altLang="zh-CN" sz="2200" dirty="0">
                <a:solidFill>
                  <a:schemeClr val="tx1"/>
                </a:solidFill>
              </a:rPr>
              <a:t>Democritus: Idea of particles called “atom”</a:t>
            </a:r>
            <a:endParaRPr lang="en-US" altLang="zh-CN" sz="2200" dirty="0">
              <a:solidFill>
                <a:schemeClr val="tx1"/>
              </a:solidFill>
            </a:endParaRPr>
          </a:p>
          <a:p>
            <a:r>
              <a:rPr lang="en-US" altLang="zh-CN" sz="2200" dirty="0">
                <a:solidFill>
                  <a:schemeClr val="tx1"/>
                </a:solidFill>
              </a:rPr>
              <a:t>John Dalton: Atomic theory</a:t>
            </a:r>
            <a:endParaRPr lang="en-US" altLang="zh-CN" sz="2200" dirty="0">
              <a:solidFill>
                <a:schemeClr val="tx1"/>
              </a:solidFill>
            </a:endParaRPr>
          </a:p>
          <a:p>
            <a:r>
              <a:rPr lang="en-US" altLang="zh-CN" sz="2200" dirty="0">
                <a:solidFill>
                  <a:schemeClr val="tx1"/>
                </a:solidFill>
              </a:rPr>
              <a:t>J.J. Thomson: Cathode ray tube and discovery of electrons</a:t>
            </a:r>
            <a:endParaRPr lang="en-US" altLang="zh-CN" sz="2200" dirty="0">
              <a:solidFill>
                <a:schemeClr val="tx1"/>
              </a:solidFill>
            </a:endParaRPr>
          </a:p>
          <a:p>
            <a:r>
              <a:rPr lang="en-US" altLang="zh-CN" sz="2200" dirty="0">
                <a:solidFill>
                  <a:schemeClr val="tx1"/>
                </a:solidFill>
              </a:rPr>
              <a:t>Ernest Rutherford: Gold foil experiment and the idea of nucleus in the center of an atom</a:t>
            </a:r>
            <a:endParaRPr lang="en-US" altLang="zh-CN" sz="2200" dirty="0">
              <a:solidFill>
                <a:schemeClr val="tx1"/>
              </a:solidFill>
            </a:endParaRPr>
          </a:p>
          <a:p>
            <a:r>
              <a:rPr lang="en-US" altLang="zh-CN" sz="2200" dirty="0">
                <a:solidFill>
                  <a:schemeClr val="tx1"/>
                </a:solidFill>
              </a:rPr>
              <a:t>Niels Bohr: Atomic model with energy levels (Shells)</a:t>
            </a:r>
            <a:endParaRPr lang="en-US" altLang="zh-CN" sz="22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490470" y="4124325"/>
            <a:ext cx="3968750" cy="2520950"/>
          </a:xfrm>
          <a:prstGeom prst="rect">
            <a:avLst/>
          </a:prstGeom>
        </p:spPr>
      </p:pic>
      <p:sp>
        <p:nvSpPr>
          <p:cNvPr id="3" name="文本框 2"/>
          <p:cNvSpPr txBox="1"/>
          <p:nvPr/>
        </p:nvSpPr>
        <p:spPr>
          <a:xfrm>
            <a:off x="760095" y="538480"/>
            <a:ext cx="7775575" cy="3784600"/>
          </a:xfrm>
          <a:prstGeom prst="rect">
            <a:avLst/>
          </a:prstGeom>
          <a:noFill/>
        </p:spPr>
        <p:txBody>
          <a:bodyPr wrap="square" rtlCol="0" anchor="t">
            <a:spAutoFit/>
          </a:bodyPr>
          <a:p>
            <a:pPr marL="342900" indent="-342900">
              <a:buFont typeface="Arial" panose="020B0604020202020204" pitchFamily="34" charset="0"/>
              <a:buChar char="•"/>
            </a:pPr>
            <a:r>
              <a:rPr lang="zh-CN" altLang="en-US" sz="2000">
                <a:latin typeface="Calibri" panose="020F0502020204030204" charset="0"/>
                <a:cs typeface="Calibri" panose="020F0502020204030204" charset="0"/>
              </a:rPr>
              <a:t>The distance between </a:t>
            </a:r>
            <a:r>
              <a:rPr lang="en-US" altLang="zh-CN" sz="2000">
                <a:latin typeface="Calibri" panose="020F0502020204030204" charset="0"/>
                <a:cs typeface="Calibri" panose="020F0502020204030204" charset="0"/>
              </a:rPr>
              <a:t> </a:t>
            </a:r>
            <a:r>
              <a:rPr lang="zh-CN" altLang="en-US" sz="2000">
                <a:latin typeface="Calibri" panose="020F0502020204030204" charset="0"/>
                <a:cs typeface="Calibri" panose="020F0502020204030204" charset="0"/>
              </a:rPr>
              <a:t>two successive crests (or troughs) is called the </a:t>
            </a:r>
            <a:r>
              <a:rPr lang="zh-CN" altLang="en-US" sz="2000" b="1">
                <a:solidFill>
                  <a:srgbClr val="FFFF00"/>
                </a:solidFill>
                <a:latin typeface="Calibri" panose="020F0502020204030204" charset="0"/>
                <a:cs typeface="Calibri" panose="020F0502020204030204" charset="0"/>
              </a:rPr>
              <a:t>wavelength (λ)</a:t>
            </a:r>
            <a:r>
              <a:rPr lang="zh-CN" altLang="en-US" sz="2000">
                <a:latin typeface="Calibri" panose="020F0502020204030204" charset="0"/>
                <a:cs typeface="Calibri" panose="020F0502020204030204" charset="0"/>
              </a:rPr>
              <a:t>. </a:t>
            </a:r>
            <a:endParaRPr lang="zh-CN" altLang="en-US" sz="2000">
              <a:latin typeface="Calibri" panose="020F0502020204030204" charset="0"/>
              <a:cs typeface="Calibri" panose="020F0502020204030204" charset="0"/>
            </a:endParaRPr>
          </a:p>
          <a:p>
            <a:pPr marL="342900" indent="-342900">
              <a:buFont typeface="Arial" panose="020B0604020202020204" pitchFamily="34" charset="0"/>
              <a:buChar char="•"/>
            </a:pPr>
            <a:r>
              <a:rPr lang="zh-CN" altLang="en-US" sz="2000">
                <a:latin typeface="Calibri" panose="020F0502020204030204" charset="0"/>
                <a:cs typeface="Calibri" panose="020F0502020204030204" charset="0"/>
              </a:rPr>
              <a:t>The </a:t>
            </a:r>
            <a:r>
              <a:rPr lang="zh-CN" altLang="en-US" sz="2000" b="1">
                <a:solidFill>
                  <a:srgbClr val="FFFF00"/>
                </a:solidFill>
                <a:latin typeface="Calibri" panose="020F0502020204030204" charset="0"/>
                <a:cs typeface="Calibri" panose="020F0502020204030204" charset="0"/>
              </a:rPr>
              <a:t>frequency (ν)</a:t>
            </a:r>
            <a:r>
              <a:rPr lang="zh-CN" altLang="en-US" sz="2000">
                <a:latin typeface="Calibri" panose="020F0502020204030204" charset="0"/>
                <a:cs typeface="Calibri" panose="020F0502020204030204" charset="0"/>
              </a:rPr>
              <a:t> of the </a:t>
            </a:r>
            <a:r>
              <a:rPr lang="en-US" altLang="zh-CN" sz="2000">
                <a:latin typeface="Calibri" panose="020F0502020204030204" charset="0"/>
                <a:cs typeface="Calibri" panose="020F0502020204030204" charset="0"/>
              </a:rPr>
              <a:t>w</a:t>
            </a:r>
            <a:r>
              <a:rPr lang="zh-CN" altLang="en-US" sz="2000">
                <a:latin typeface="Calibri" panose="020F0502020204030204" charset="0"/>
                <a:cs typeface="Calibri" panose="020F0502020204030204" charset="0"/>
              </a:rPr>
              <a:t>ave is the number of waves which pass a point in one second. </a:t>
            </a:r>
            <a:endParaRPr lang="zh-CN" altLang="en-US" sz="2000">
              <a:latin typeface="Calibri" panose="020F0502020204030204" charset="0"/>
              <a:cs typeface="Calibri" panose="020F0502020204030204" charset="0"/>
            </a:endParaRPr>
          </a:p>
          <a:p>
            <a:pPr marL="342900" indent="-342900">
              <a:buFont typeface="Arial" panose="020B0604020202020204" pitchFamily="34" charset="0"/>
              <a:buChar char="•"/>
            </a:pPr>
            <a:r>
              <a:rPr lang="zh-CN" altLang="en-US" sz="2000">
                <a:latin typeface="Calibri" panose="020F0502020204030204" charset="0"/>
                <a:cs typeface="Calibri" panose="020F0502020204030204" charset="0"/>
              </a:rPr>
              <a:t>The wavelength and frequency are related by the equation </a:t>
            </a:r>
            <a:r>
              <a:rPr lang="zh-CN" altLang="en-US" sz="2000" b="1">
                <a:solidFill>
                  <a:srgbClr val="FFFF00"/>
                </a:solidFill>
                <a:latin typeface="Calibri" panose="020F0502020204030204" charset="0"/>
                <a:cs typeface="Calibri" panose="020F0502020204030204" charset="0"/>
              </a:rPr>
              <a:t>c = ν λ</a:t>
            </a:r>
            <a:endParaRPr lang="zh-CN" altLang="en-US" sz="2000">
              <a:latin typeface="Calibri" panose="020F0502020204030204" charset="0"/>
              <a:cs typeface="Calibri" panose="020F0502020204030204" charset="0"/>
            </a:endParaRPr>
          </a:p>
          <a:p>
            <a:pPr marL="342900" indent="-342900">
              <a:buFont typeface="Arial" panose="020B0604020202020204" pitchFamily="34" charset="0"/>
              <a:buChar char="•"/>
            </a:pPr>
            <a:r>
              <a:rPr lang="zh-CN" altLang="en-US" sz="2000">
                <a:latin typeface="Calibri" panose="020F0502020204030204" charset="0"/>
                <a:cs typeface="Calibri" panose="020F0502020204030204" charset="0"/>
              </a:rPr>
              <a:t>where c is the speed of light.</a:t>
            </a:r>
            <a:endParaRPr lang="zh-CN" altLang="en-US" sz="2000">
              <a:latin typeface="Calibri" panose="020F0502020204030204" charset="0"/>
              <a:cs typeface="Calibri" panose="020F0502020204030204" charset="0"/>
            </a:endParaRPr>
          </a:p>
          <a:p>
            <a:pPr marL="342900" indent="-342900">
              <a:buFont typeface="Arial" panose="020B0604020202020204" pitchFamily="34" charset="0"/>
              <a:buChar char="•"/>
            </a:pPr>
            <a:r>
              <a:rPr lang="en-US" sz="2000" dirty="0">
                <a:sym typeface="+mn-ea"/>
              </a:rPr>
              <a:t>The energy of the photon of light relates to the frequency of the radiation by the Planck equation:</a:t>
            </a:r>
            <a:endParaRPr lang="en-US" sz="2000" dirty="0"/>
          </a:p>
          <a:p>
            <a:pPr marL="342900" indent="-342900">
              <a:buFont typeface="Arial" panose="020B0604020202020204" pitchFamily="34" charset="0"/>
              <a:buChar char="•"/>
            </a:pPr>
            <a:r>
              <a:rPr lang="en-US" sz="2000" b="1" dirty="0">
                <a:solidFill>
                  <a:srgbClr val="FFFF00"/>
                </a:solidFill>
                <a:sym typeface="+mn-ea"/>
              </a:rPr>
              <a:t>E</a:t>
            </a:r>
            <a:r>
              <a:rPr lang="en-US" sz="2000" b="1" baseline="-25000" dirty="0">
                <a:solidFill>
                  <a:srgbClr val="FFFF00"/>
                </a:solidFill>
                <a:sym typeface="+mn-ea"/>
              </a:rPr>
              <a:t>photon</a:t>
            </a:r>
            <a:r>
              <a:rPr lang="en-US" sz="2000" b="1" dirty="0">
                <a:solidFill>
                  <a:srgbClr val="FFFF00"/>
                </a:solidFill>
                <a:sym typeface="+mn-ea"/>
              </a:rPr>
              <a:t> = h ν</a:t>
            </a:r>
            <a:endParaRPr lang="en-US" sz="2000" b="1" dirty="0">
              <a:solidFill>
                <a:srgbClr val="FFFF00"/>
              </a:solidFill>
            </a:endParaRPr>
          </a:p>
          <a:p>
            <a:pPr marL="342900" indent="-342900">
              <a:buFont typeface="Arial" panose="020B0604020202020204" pitchFamily="34" charset="0"/>
              <a:buChar char="•"/>
            </a:pPr>
            <a:r>
              <a:rPr lang="en-US" sz="2000" dirty="0">
                <a:sym typeface="+mn-ea"/>
              </a:rPr>
              <a:t>This equation and the value of h (the </a:t>
            </a:r>
            <a:r>
              <a:rPr lang="en-US" sz="2000" b="1" dirty="0">
                <a:solidFill>
                  <a:srgbClr val="FFFF00"/>
                </a:solidFill>
                <a:sym typeface="+mn-ea"/>
              </a:rPr>
              <a:t>Planck constant</a:t>
            </a:r>
            <a:r>
              <a:rPr lang="en-US" sz="2000" dirty="0">
                <a:sym typeface="+mn-ea"/>
              </a:rPr>
              <a:t>) are given in sections 1 and 2 of  mthe IB data booklet.</a:t>
            </a:r>
            <a:endParaRPr lang="en-US" sz="2000" dirty="0"/>
          </a:p>
          <a:p>
            <a:pPr marL="342900" indent="-342900">
              <a:buFont typeface="Arial" panose="020B0604020202020204" pitchFamily="34" charset="0"/>
              <a:buChar char="•"/>
            </a:pPr>
            <a:endParaRPr lang="en-US" altLang="en-US" sz="2000" dirty="0">
              <a:latin typeface="Calibri" panose="020F0502020204030204" charset="0"/>
              <a:cs typeface="Calibri" panose="020F050202020403020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78460" y="452755"/>
            <a:ext cx="8387080" cy="59518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3739" y="655602"/>
            <a:ext cx="2206053" cy="584775"/>
          </a:xfrm>
          <a:prstGeom prst="rect">
            <a:avLst/>
          </a:prstGeom>
          <a:noFill/>
        </p:spPr>
        <p:txBody>
          <a:bodyPr wrap="none" rtlCol="0">
            <a:spAutoFit/>
          </a:bodyPr>
          <a:lstStyle/>
          <a:p>
            <a:r>
              <a:rPr lang="en-US" sz="3200" b="1" dirty="0"/>
              <a:t>Flame test</a:t>
            </a:r>
            <a:endParaRPr lang="en-US" sz="3200" b="1" dirty="0"/>
          </a:p>
        </p:txBody>
      </p:sp>
      <p:sp>
        <p:nvSpPr>
          <p:cNvPr id="3" name="TextBox 2"/>
          <p:cNvSpPr txBox="1"/>
          <p:nvPr/>
        </p:nvSpPr>
        <p:spPr>
          <a:xfrm>
            <a:off x="333740" y="1203052"/>
            <a:ext cx="8367058" cy="954107"/>
          </a:xfrm>
          <a:prstGeom prst="rect">
            <a:avLst/>
          </a:prstGeom>
          <a:noFill/>
        </p:spPr>
        <p:txBody>
          <a:bodyPr wrap="square" rtlCol="0">
            <a:spAutoFit/>
          </a:bodyPr>
          <a:lstStyle/>
          <a:p>
            <a:r>
              <a:rPr lang="en-US" sz="2800" dirty="0"/>
              <a:t>When an element is excited it will often emit light of a characteristic color.</a:t>
            </a:r>
            <a:endParaRPr lang="en-US" sz="2800" dirty="0"/>
          </a:p>
        </p:txBody>
      </p:sp>
      <p:pic>
        <p:nvPicPr>
          <p:cNvPr id="4" name="Picture 3" descr="200px-Flame_test.jp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0834" y="3325906"/>
            <a:ext cx="2540000" cy="2374900"/>
          </a:xfrm>
          <a:prstGeom prst="rect">
            <a:avLst/>
          </a:prstGeom>
        </p:spPr>
      </p:pic>
      <p:pic>
        <p:nvPicPr>
          <p:cNvPr id="5" name="Picture 4" descr="Flame tes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0236" y="2923761"/>
            <a:ext cx="4646706" cy="332239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761365" y="196215"/>
            <a:ext cx="6974840" cy="646557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2204" y="472282"/>
            <a:ext cx="5054589" cy="584775"/>
          </a:xfrm>
          <a:prstGeom prst="rect">
            <a:avLst/>
          </a:prstGeom>
          <a:noFill/>
        </p:spPr>
        <p:txBody>
          <a:bodyPr wrap="none" rtlCol="0">
            <a:spAutoFit/>
          </a:bodyPr>
          <a:lstStyle/>
          <a:p>
            <a:r>
              <a:rPr lang="en-US" sz="3200" b="1" dirty="0"/>
              <a:t>Atomic Emission Spectra</a:t>
            </a:r>
            <a:endParaRPr lang="en-US" sz="3200" b="1" dirty="0"/>
          </a:p>
        </p:txBody>
      </p:sp>
      <p:sp>
        <p:nvSpPr>
          <p:cNvPr id="3" name="TextBox 2"/>
          <p:cNvSpPr txBox="1"/>
          <p:nvPr/>
        </p:nvSpPr>
        <p:spPr>
          <a:xfrm>
            <a:off x="241888" y="1706249"/>
            <a:ext cx="8453089" cy="3538220"/>
          </a:xfrm>
          <a:prstGeom prst="rect">
            <a:avLst/>
          </a:prstGeom>
          <a:noFill/>
        </p:spPr>
        <p:txBody>
          <a:bodyPr wrap="square" rtlCol="0">
            <a:spAutoFit/>
          </a:bodyPr>
          <a:lstStyle/>
          <a:p>
            <a:pPr marL="342900" indent="-342900">
              <a:buFont typeface="Arial" panose="020B0604020202020204"/>
              <a:buChar char="•"/>
            </a:pPr>
            <a:r>
              <a:rPr lang="en-US" sz="2800" dirty="0"/>
              <a:t>The study of the emission of light by atoms and ions is the most effective technique for deducing the electronic structure of atoms.</a:t>
            </a:r>
            <a:endParaRPr lang="en-US" sz="2800" dirty="0"/>
          </a:p>
          <a:p>
            <a:endParaRPr lang="en-US" sz="2800" dirty="0"/>
          </a:p>
          <a:p>
            <a:pPr marL="342900" indent="-342900">
              <a:buFont typeface="Arial" panose="020B0604020202020204"/>
              <a:buChar char="•"/>
            </a:pPr>
            <a:r>
              <a:rPr lang="en-US" sz="2800" dirty="0"/>
              <a:t>The best evidence for the fact that e</a:t>
            </a:r>
            <a:r>
              <a:rPr lang="en-US" sz="2800" baseline="30000" dirty="0"/>
              <a:t>-</a:t>
            </a:r>
            <a:r>
              <a:rPr lang="en-US" sz="2800" dirty="0"/>
              <a:t> in an atom surround the nucleus in certain allowed energy levels/orbitals comes from the study of the emission spectra of elements.</a:t>
            </a:r>
            <a:r>
              <a:rPr lang="en-US" sz="2400" dirty="0"/>
              <a:t> </a:t>
            </a:r>
            <a:endParaRPr lang="en-US"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2204" y="472282"/>
            <a:ext cx="5054589" cy="584775"/>
          </a:xfrm>
          <a:prstGeom prst="rect">
            <a:avLst/>
          </a:prstGeom>
          <a:noFill/>
        </p:spPr>
        <p:txBody>
          <a:bodyPr wrap="none" rtlCol="0">
            <a:spAutoFit/>
          </a:bodyPr>
          <a:lstStyle/>
          <a:p>
            <a:r>
              <a:rPr lang="en-US" sz="3200" b="1" dirty="0"/>
              <a:t>Atomic Emission Spectra</a:t>
            </a:r>
            <a:endParaRPr lang="en-US" sz="3200" b="1" dirty="0"/>
          </a:p>
        </p:txBody>
      </p:sp>
      <p:sp>
        <p:nvSpPr>
          <p:cNvPr id="3" name="TextBox 2"/>
          <p:cNvSpPr txBox="1"/>
          <p:nvPr/>
        </p:nvSpPr>
        <p:spPr>
          <a:xfrm>
            <a:off x="241888" y="1706249"/>
            <a:ext cx="8453089" cy="2306955"/>
          </a:xfrm>
          <a:prstGeom prst="rect">
            <a:avLst/>
          </a:prstGeom>
          <a:noFill/>
        </p:spPr>
        <p:txBody>
          <a:bodyPr wrap="square" rtlCol="0">
            <a:spAutoFit/>
          </a:bodyPr>
          <a:lstStyle/>
          <a:p>
            <a:pPr marL="342900" indent="-342900">
              <a:buFont typeface="Arial" panose="020B0604020202020204"/>
              <a:buChar char="•"/>
            </a:pPr>
            <a:r>
              <a:rPr lang="en-US" sz="2400" dirty="0"/>
              <a:t>When an electron absorbs energy, it is excited from lower to higher energy level.</a:t>
            </a:r>
            <a:endParaRPr lang="en-US" sz="2400" dirty="0"/>
          </a:p>
          <a:p>
            <a:pPr marL="342900" indent="-342900">
              <a:buFont typeface="Arial" panose="020B0604020202020204"/>
              <a:buChar char="•"/>
            </a:pPr>
            <a:r>
              <a:rPr lang="en-US" sz="2400" dirty="0"/>
              <a:t>The excited electron drops from higher energy level to lower one and releases energy.</a:t>
            </a:r>
            <a:endParaRPr lang="en-US" sz="2400" dirty="0"/>
          </a:p>
          <a:p>
            <a:pPr marL="342900" indent="-342900">
              <a:buFont typeface="Arial" panose="020B0604020202020204"/>
              <a:buChar char="•"/>
            </a:pPr>
            <a:r>
              <a:rPr lang="en-US" sz="2400" dirty="0"/>
              <a:t>The released energy detected as lines would be the atomic emission spectra.</a:t>
            </a:r>
            <a:endParaRPr lang="en-US" sz="2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0539" y="836863"/>
            <a:ext cx="5141151" cy="461665"/>
          </a:xfrm>
          <a:prstGeom prst="rect">
            <a:avLst/>
          </a:prstGeom>
          <a:noFill/>
        </p:spPr>
        <p:txBody>
          <a:bodyPr wrap="none" rtlCol="0">
            <a:spAutoFit/>
          </a:bodyPr>
          <a:lstStyle/>
          <a:p>
            <a:r>
              <a:rPr lang="en-US" sz="2400" dirty="0"/>
              <a:t>The reverse: Absorption spectrum</a:t>
            </a:r>
            <a:endParaRPr lang="en-US" sz="2400" dirty="0"/>
          </a:p>
        </p:txBody>
      </p:sp>
      <p:sp>
        <p:nvSpPr>
          <p:cNvPr id="3" name="TextBox 2"/>
          <p:cNvSpPr txBox="1"/>
          <p:nvPr/>
        </p:nvSpPr>
        <p:spPr>
          <a:xfrm>
            <a:off x="11658" y="5699611"/>
            <a:ext cx="9406742" cy="400110"/>
          </a:xfrm>
          <a:prstGeom prst="rect">
            <a:avLst/>
          </a:prstGeom>
          <a:noFill/>
        </p:spPr>
        <p:txBody>
          <a:bodyPr wrap="none" rtlCol="0">
            <a:spAutoFit/>
          </a:bodyPr>
          <a:lstStyle/>
          <a:p>
            <a:r>
              <a:rPr lang="en-US" sz="2000" dirty="0">
                <a:solidFill>
                  <a:srgbClr val="FFFFFF"/>
                </a:solidFill>
              </a:rPr>
              <a:t>H atom: only Lyman series in UV is observed due to only one e</a:t>
            </a:r>
            <a:r>
              <a:rPr lang="en-US" sz="2000" baseline="30000" dirty="0">
                <a:solidFill>
                  <a:srgbClr val="FFFFFF"/>
                </a:solidFill>
              </a:rPr>
              <a:t>-</a:t>
            </a:r>
            <a:r>
              <a:rPr lang="en-US" sz="2000" dirty="0">
                <a:solidFill>
                  <a:srgbClr val="FFFFFF"/>
                </a:solidFill>
              </a:rPr>
              <a:t> in n=1 level.</a:t>
            </a:r>
            <a:endParaRPr lang="en-US" sz="2000" dirty="0">
              <a:solidFill>
                <a:srgbClr val="FFFFFF"/>
              </a:solidFill>
            </a:endParaRPr>
          </a:p>
        </p:txBody>
      </p:sp>
      <p:pic>
        <p:nvPicPr>
          <p:cNvPr id="4" name="Picture 3" descr="Spectral_lines_e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61110" y="1530985"/>
            <a:ext cx="5640705" cy="40341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7.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8546" y="431791"/>
            <a:ext cx="8797877" cy="3758453"/>
          </a:xfrm>
          <a:prstGeom prst="rect">
            <a:avLst/>
          </a:prstGeom>
        </p:spPr>
      </p:pic>
      <p:pic>
        <p:nvPicPr>
          <p:cNvPr id="3" name="Picture 2" descr="6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939" y="4387194"/>
            <a:ext cx="7170981" cy="235297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540" y="500420"/>
            <a:ext cx="8598389" cy="5631180"/>
          </a:xfrm>
          <a:prstGeom prst="rect">
            <a:avLst/>
          </a:prstGeom>
          <a:noFill/>
        </p:spPr>
        <p:txBody>
          <a:bodyPr wrap="square" rtlCol="0">
            <a:spAutoFit/>
          </a:bodyPr>
          <a:lstStyle/>
          <a:p>
            <a:pPr marL="342900" indent="-342900">
              <a:buFont typeface="Arial" panose="020B0604020202020204"/>
              <a:buChar char="•"/>
            </a:pPr>
            <a:r>
              <a:rPr lang="en-US" sz="2400" dirty="0"/>
              <a:t>By studying the frequencies of the lines in the emission spectrum of an element, the energies of the various energy levels in its atoms many be found.</a:t>
            </a:r>
            <a:endParaRPr lang="en-US" sz="2400" dirty="0"/>
          </a:p>
          <a:p>
            <a:endParaRPr lang="en-US" sz="2400" dirty="0"/>
          </a:p>
          <a:p>
            <a:pPr marL="342900" indent="-342900">
              <a:buFont typeface="Arial" panose="020B0604020202020204"/>
              <a:buChar char="•"/>
            </a:pPr>
            <a:r>
              <a:rPr lang="en-US" sz="2400" dirty="0"/>
              <a:t>It is found that the energy levels are </a:t>
            </a:r>
            <a:r>
              <a:rPr lang="en-US" sz="2400" b="1" dirty="0">
                <a:solidFill>
                  <a:srgbClr val="FFFF00"/>
                </a:solidFill>
              </a:rPr>
              <a:t>not evenly spaced</a:t>
            </a:r>
            <a:r>
              <a:rPr lang="en-US" sz="2400" dirty="0"/>
              <a:t> but that </a:t>
            </a:r>
            <a:r>
              <a:rPr lang="en-US" sz="2400" b="1" dirty="0">
                <a:solidFill>
                  <a:srgbClr val="FFFF00"/>
                </a:solidFill>
              </a:rPr>
              <a:t>the higher the energy, the smaller the difference in energy</a:t>
            </a:r>
            <a:r>
              <a:rPr lang="en-US" sz="2400" dirty="0"/>
              <a:t> between successive energy levels becomes.</a:t>
            </a:r>
            <a:endParaRPr lang="en-US" sz="2400" dirty="0"/>
          </a:p>
          <a:p>
            <a:pPr marL="342900" indent="-342900">
              <a:buFont typeface="Arial" panose="020B0604020202020204"/>
              <a:buChar char="•"/>
            </a:pPr>
            <a:endParaRPr lang="en-US" sz="2400" dirty="0"/>
          </a:p>
          <a:p>
            <a:pPr marL="342900" indent="-342900">
              <a:buFont typeface="Arial" panose="020B0604020202020204"/>
              <a:buChar char="•"/>
            </a:pPr>
            <a:r>
              <a:rPr lang="en-US" sz="2400" dirty="0"/>
              <a:t>This means that the lines in an emission spectrum </a:t>
            </a:r>
            <a:r>
              <a:rPr lang="en-US" sz="2400" b="1" dirty="0">
                <a:solidFill>
                  <a:srgbClr val="FFFF00"/>
                </a:solidFill>
              </a:rPr>
              <a:t>converge (get closer together) at high energy region</a:t>
            </a:r>
            <a:r>
              <a:rPr lang="en-US" sz="2400" dirty="0"/>
              <a:t>.</a:t>
            </a:r>
            <a:endParaRPr lang="en-US" sz="2400" dirty="0"/>
          </a:p>
          <a:p>
            <a:endParaRPr lang="en-US" sz="2400" dirty="0"/>
          </a:p>
          <a:p>
            <a:pPr marL="342900" indent="-342900">
              <a:buFont typeface="Arial" panose="020B0604020202020204"/>
              <a:buChar char="•"/>
            </a:pPr>
            <a:r>
              <a:rPr lang="en-US" sz="2400" b="1" dirty="0">
                <a:solidFill>
                  <a:srgbClr val="FFFF00"/>
                </a:solidFill>
              </a:rPr>
              <a:t>The limit of this convergence indicate the ionization energy</a:t>
            </a:r>
            <a:r>
              <a:rPr lang="en-US" sz="2400" dirty="0"/>
              <a:t>: the energy required to completely remove the electron from the atom (to ionize it)</a:t>
            </a:r>
            <a:endParaRPr lang="en-US"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25" y="62038"/>
            <a:ext cx="7704353" cy="523220"/>
          </a:xfrm>
          <a:prstGeom prst="rect">
            <a:avLst/>
          </a:prstGeom>
          <a:solidFill>
            <a:schemeClr val="bg1"/>
          </a:solidFill>
        </p:spPr>
        <p:txBody>
          <a:bodyPr wrap="none" rtlCol="0">
            <a:spAutoFit/>
          </a:bodyPr>
          <a:lstStyle/>
          <a:p>
            <a:r>
              <a:rPr lang="en-US" sz="2800" dirty="0"/>
              <a:t>The Atomic Emission Spectrum of Hydrogen</a:t>
            </a:r>
            <a:endParaRPr lang="en-US" sz="2800" dirty="0"/>
          </a:p>
        </p:txBody>
      </p:sp>
      <p:sp>
        <p:nvSpPr>
          <p:cNvPr id="3" name="TextBox 2"/>
          <p:cNvSpPr txBox="1"/>
          <p:nvPr/>
        </p:nvSpPr>
        <p:spPr>
          <a:xfrm>
            <a:off x="30425" y="582127"/>
            <a:ext cx="8467679" cy="646331"/>
          </a:xfrm>
          <a:prstGeom prst="rect">
            <a:avLst/>
          </a:prstGeom>
          <a:solidFill>
            <a:srgbClr val="FFFFFF"/>
          </a:solidFill>
        </p:spPr>
        <p:txBody>
          <a:bodyPr wrap="square" rtlCol="0">
            <a:spAutoFit/>
          </a:bodyPr>
          <a:lstStyle/>
          <a:p>
            <a:r>
              <a:rPr lang="en-US" dirty="0">
                <a:solidFill>
                  <a:srgbClr val="000000"/>
                </a:solidFill>
              </a:rPr>
              <a:t>Simplest emission spectrum, having only one electron, no e</a:t>
            </a:r>
            <a:r>
              <a:rPr lang="en-US" baseline="30000" dirty="0">
                <a:solidFill>
                  <a:srgbClr val="000000"/>
                </a:solidFill>
              </a:rPr>
              <a:t>-</a:t>
            </a:r>
            <a:r>
              <a:rPr lang="en-US" dirty="0">
                <a:solidFill>
                  <a:srgbClr val="000000"/>
                </a:solidFill>
              </a:rPr>
              <a:t>- e</a:t>
            </a:r>
            <a:r>
              <a:rPr lang="en-US" baseline="30000" dirty="0">
                <a:solidFill>
                  <a:srgbClr val="000000"/>
                </a:solidFill>
              </a:rPr>
              <a:t>-</a:t>
            </a:r>
            <a:r>
              <a:rPr lang="en-US" dirty="0">
                <a:solidFill>
                  <a:srgbClr val="000000"/>
                </a:solidFill>
              </a:rPr>
              <a:t> repulsion causing the principal energy levels to split into different sub-levels.</a:t>
            </a:r>
            <a:endParaRPr lang="en-US" dirty="0">
              <a:solidFill>
                <a:srgbClr val="000000"/>
              </a:solidFill>
            </a:endParaRPr>
          </a:p>
        </p:txBody>
      </p:sp>
      <p:pic>
        <p:nvPicPr>
          <p:cNvPr id="4" name="Picture 3" descr="62.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384" y="1266122"/>
            <a:ext cx="6830431" cy="5591878"/>
          </a:xfrm>
          <a:prstGeom prst="rect">
            <a:avLst/>
          </a:prstGeom>
        </p:spPr>
      </p:pic>
      <p:sp>
        <p:nvSpPr>
          <p:cNvPr id="5" name="TextBox 4"/>
          <p:cNvSpPr txBox="1"/>
          <p:nvPr/>
        </p:nvSpPr>
        <p:spPr>
          <a:xfrm>
            <a:off x="6783294" y="1783080"/>
            <a:ext cx="2181411" cy="3139321"/>
          </a:xfrm>
          <a:prstGeom prst="rect">
            <a:avLst/>
          </a:prstGeom>
          <a:noFill/>
        </p:spPr>
        <p:txBody>
          <a:bodyPr wrap="square" rtlCol="0">
            <a:spAutoFit/>
          </a:bodyPr>
          <a:lstStyle/>
          <a:p>
            <a:pPr marL="285750" indent="-285750">
              <a:buFont typeface="Arial" panose="020B0604020202020204"/>
              <a:buChar char="•"/>
            </a:pPr>
            <a:r>
              <a:rPr lang="en-US" dirty="0"/>
              <a:t>Line spectrum, indicating only certain allowed e</a:t>
            </a:r>
            <a:r>
              <a:rPr lang="en-US" baseline="30000" dirty="0"/>
              <a:t>-</a:t>
            </a:r>
            <a:r>
              <a:rPr lang="en-US" dirty="0"/>
              <a:t> E levels exist.</a:t>
            </a:r>
            <a:endParaRPr lang="en-US" dirty="0"/>
          </a:p>
          <a:p>
            <a:endParaRPr lang="en-US" dirty="0"/>
          </a:p>
          <a:p>
            <a:pPr marL="285750" indent="-285750">
              <a:buFont typeface="Arial" panose="020B0604020202020204"/>
              <a:buChar char="•"/>
            </a:pPr>
            <a:r>
              <a:rPr lang="en-US" dirty="0"/>
              <a:t>Convergence in higher F in spectrum, indicating convergence of higher E levels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5589" y="248652"/>
            <a:ext cx="7178843" cy="1524000"/>
          </a:xfrm>
        </p:spPr>
        <p:txBody>
          <a:bodyPr>
            <a:normAutofit/>
          </a:bodyPr>
          <a:lstStyle/>
          <a:p>
            <a:r>
              <a:rPr lang="en-US" altLang="zh-CN" sz="4000" dirty="0"/>
              <a:t>Dalton’s atomic theory</a:t>
            </a:r>
            <a:endParaRPr lang="en-US" altLang="zh-CN" sz="4000" dirty="0"/>
          </a:p>
        </p:txBody>
      </p:sp>
      <p:sp>
        <p:nvSpPr>
          <p:cNvPr id="3" name="内容占位符 2"/>
          <p:cNvSpPr>
            <a:spLocks noGrp="1"/>
          </p:cNvSpPr>
          <p:nvPr>
            <p:ph idx="1"/>
          </p:nvPr>
        </p:nvSpPr>
        <p:spPr>
          <a:xfrm>
            <a:off x="509336" y="1772651"/>
            <a:ext cx="8177464" cy="4736433"/>
          </a:xfrm>
        </p:spPr>
        <p:txBody>
          <a:bodyPr>
            <a:normAutofit fontScale="85000" lnSpcReduction="20000"/>
          </a:bodyPr>
          <a:lstStyle/>
          <a:p>
            <a:r>
              <a:rPr lang="en-US" altLang="zh-CN" sz="2400" dirty="0">
                <a:solidFill>
                  <a:schemeClr val="tx1"/>
                </a:solidFill>
              </a:rPr>
              <a:t>One of the first great achievements of chemistry was to show that all matter is built from about 100 </a:t>
            </a:r>
            <a:r>
              <a:rPr lang="en-US" altLang="zh-CN" sz="2400" b="1" dirty="0">
                <a:solidFill>
                  <a:srgbClr val="FFFF00"/>
                </a:solidFill>
              </a:rPr>
              <a:t>elements</a:t>
            </a:r>
            <a:r>
              <a:rPr lang="en-US" altLang="zh-CN" sz="2400" dirty="0">
                <a:solidFill>
                  <a:schemeClr val="tx1"/>
                </a:solidFill>
              </a:rPr>
              <a:t>. </a:t>
            </a:r>
            <a:endParaRPr lang="en-US" altLang="zh-CN" sz="2400" dirty="0">
              <a:solidFill>
                <a:schemeClr val="tx1"/>
              </a:solidFill>
            </a:endParaRPr>
          </a:p>
          <a:p>
            <a:r>
              <a:rPr lang="en-US" altLang="zh-CN" sz="2400" dirty="0">
                <a:solidFill>
                  <a:schemeClr val="tx1"/>
                </a:solidFill>
              </a:rPr>
              <a:t>The elements are substances which cannot be broken down into simpler components by chemical reactions, so they are the simplest substances and their names are listed in your IB data booklet (section 5). </a:t>
            </a:r>
            <a:endParaRPr lang="en-US" altLang="zh-CN" sz="2400" dirty="0">
              <a:solidFill>
                <a:schemeClr val="tx1"/>
              </a:solidFill>
            </a:endParaRPr>
          </a:p>
          <a:p>
            <a:r>
              <a:rPr lang="en-US" altLang="zh-CN" sz="2400" dirty="0">
                <a:solidFill>
                  <a:schemeClr val="tx1"/>
                </a:solidFill>
              </a:rPr>
              <a:t>Different elements have different chemical properties but gold foil, for example, reacts in essentially the same way as a single piece of gold dust. </a:t>
            </a:r>
            <a:endParaRPr lang="en-US" altLang="zh-CN" sz="2400" dirty="0">
              <a:solidFill>
                <a:schemeClr val="tx1"/>
              </a:solidFill>
            </a:endParaRPr>
          </a:p>
          <a:p>
            <a:r>
              <a:rPr lang="en-US" altLang="zh-CN" sz="2400" dirty="0">
                <a:solidFill>
                  <a:schemeClr val="tx1"/>
                </a:solidFill>
              </a:rPr>
              <a:t>Indeed if the gold dust is cut into smaller and smaller pieces, the chemical properties would remain essentially the same until we reached an </a:t>
            </a:r>
            <a:r>
              <a:rPr lang="en-US" altLang="zh-CN" sz="2400" b="1" dirty="0">
                <a:solidFill>
                  <a:srgbClr val="FFFF00"/>
                </a:solidFill>
              </a:rPr>
              <a:t>atom</a:t>
            </a:r>
            <a:r>
              <a:rPr lang="en-US" altLang="zh-CN" sz="2400" dirty="0">
                <a:solidFill>
                  <a:schemeClr val="tx1"/>
                </a:solidFill>
              </a:rPr>
              <a:t>. </a:t>
            </a:r>
            <a:endParaRPr lang="en-US" altLang="zh-CN" sz="2400" dirty="0">
              <a:solidFill>
                <a:schemeClr val="tx1"/>
              </a:solidFill>
            </a:endParaRPr>
          </a:p>
          <a:p>
            <a:r>
              <a:rPr lang="en-US" altLang="zh-CN" sz="2400" dirty="0">
                <a:solidFill>
                  <a:schemeClr val="tx1"/>
                </a:solidFill>
              </a:rPr>
              <a:t>This is the smallest unit of an element. </a:t>
            </a:r>
            <a:endParaRPr lang="en-US" altLang="zh-CN" sz="2400" dirty="0">
              <a:solidFill>
                <a:schemeClr val="tx1"/>
              </a:solidFill>
            </a:endParaRPr>
          </a:p>
          <a:p>
            <a:r>
              <a:rPr lang="en-US" altLang="zh-CN" sz="2400" dirty="0">
                <a:solidFill>
                  <a:schemeClr val="tx1"/>
                </a:solidFill>
              </a:rPr>
              <a:t>There are only 92 elements which occur naturally on earth and they are made up from only 92 </a:t>
            </a:r>
            <a:r>
              <a:rPr lang="en-GB" altLang="zh-CN" sz="2400" dirty="0">
                <a:solidFill>
                  <a:schemeClr val="tx1"/>
                </a:solidFill>
              </a:rPr>
              <a:t>different types of atom.</a:t>
            </a:r>
            <a:endParaRPr lang="en-US" altLang="zh-CN" sz="22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540" y="500420"/>
            <a:ext cx="8598389" cy="3415030"/>
          </a:xfrm>
          <a:prstGeom prst="rect">
            <a:avLst/>
          </a:prstGeom>
          <a:noFill/>
        </p:spPr>
        <p:txBody>
          <a:bodyPr wrap="square" rtlCol="0">
            <a:spAutoFit/>
          </a:bodyPr>
          <a:lstStyle/>
          <a:p>
            <a:pPr marL="342900" indent="-342900">
              <a:buFont typeface="Arial" panose="020B0604020202020204"/>
              <a:buChar char="•"/>
            </a:pPr>
            <a:r>
              <a:rPr lang="en-US" sz="2400" dirty="0"/>
              <a:t>For hydrogen emission spectrum:</a:t>
            </a:r>
            <a:endParaRPr lang="en-US" sz="2400" dirty="0"/>
          </a:p>
          <a:p>
            <a:pPr marL="800100" lvl="1" indent="-342900">
              <a:buFont typeface="Arial" panose="020B0604020202020204"/>
              <a:buChar char="•"/>
            </a:pPr>
            <a:r>
              <a:rPr lang="en-US" sz="2400" b="1" dirty="0">
                <a:solidFill>
                  <a:srgbClr val="FFFF00"/>
                </a:solidFill>
              </a:rPr>
              <a:t>any lines produced by electrons drop to the 1st energy level </a:t>
            </a:r>
            <a:r>
              <a:rPr lang="en-US" sz="2400" dirty="0">
                <a:solidFill>
                  <a:schemeClr val="tx1"/>
                </a:solidFill>
              </a:rPr>
              <a:t>(the starting energy level does not matter)</a:t>
            </a:r>
            <a:r>
              <a:rPr lang="en-US" sz="2400" b="1" dirty="0">
                <a:solidFill>
                  <a:srgbClr val="FFFF00"/>
                </a:solidFill>
              </a:rPr>
              <a:t> would be at UV region</a:t>
            </a:r>
            <a:r>
              <a:rPr lang="en-US" sz="2400" dirty="0"/>
              <a:t> (Lyman series);</a:t>
            </a:r>
            <a:endParaRPr lang="en-US" sz="2400" dirty="0"/>
          </a:p>
          <a:p>
            <a:pPr marL="800100" lvl="1" indent="-342900">
              <a:buFont typeface="Arial" panose="020B0604020202020204"/>
              <a:buChar char="•"/>
            </a:pPr>
            <a:r>
              <a:rPr lang="en-US" sz="2400" b="1" dirty="0">
                <a:solidFill>
                  <a:srgbClr val="FFFF00"/>
                </a:solidFill>
              </a:rPr>
              <a:t>any lines producted by electron drops to the 2nd energy level would be at visible region</a:t>
            </a:r>
            <a:r>
              <a:rPr lang="en-US" sz="2400" dirty="0"/>
              <a:t> (Balmer series);</a:t>
            </a:r>
            <a:endParaRPr lang="en-US" sz="2400" dirty="0"/>
          </a:p>
          <a:p>
            <a:pPr marL="800100" lvl="1" indent="-342900">
              <a:buFont typeface="Arial" panose="020B0604020202020204"/>
              <a:buChar char="•"/>
            </a:pPr>
            <a:r>
              <a:rPr lang="en-US" sz="2400" b="1" dirty="0">
                <a:solidFill>
                  <a:srgbClr val="FFFF00"/>
                </a:solidFill>
              </a:rPr>
              <a:t>any lines produced by electron drops to the 3rd energy level would be at IR region</a:t>
            </a:r>
            <a:r>
              <a:rPr lang="en-US" sz="2400" dirty="0"/>
              <a:t> (Paschen series).</a:t>
            </a:r>
            <a:endParaRPr lang="en-US" sz="2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7310" y="49530"/>
            <a:ext cx="7364730" cy="1817370"/>
          </a:xfrm>
          <a:prstGeom prst="rect">
            <a:avLst/>
          </a:prstGeom>
        </p:spPr>
      </p:pic>
      <p:pic>
        <p:nvPicPr>
          <p:cNvPr id="3" name="图片 2"/>
          <p:cNvPicPr>
            <a:picLocks noChangeAspect="1"/>
          </p:cNvPicPr>
          <p:nvPr>
            <p:custDataLst>
              <p:tags r:id="rId2"/>
            </p:custDataLst>
          </p:nvPr>
        </p:nvPicPr>
        <p:blipFill>
          <a:blip r:embed="rId3"/>
          <a:stretch>
            <a:fillRect/>
          </a:stretch>
        </p:blipFill>
        <p:spPr>
          <a:xfrm>
            <a:off x="67310" y="1866900"/>
            <a:ext cx="6265545" cy="495363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8118" y="244806"/>
            <a:ext cx="6767830" cy="829945"/>
          </a:xfrm>
          <a:prstGeom prst="rect">
            <a:avLst/>
          </a:prstGeom>
          <a:noFill/>
        </p:spPr>
        <p:txBody>
          <a:bodyPr wrap="none" rtlCol="0">
            <a:spAutoFit/>
          </a:bodyPr>
          <a:lstStyle/>
          <a:p>
            <a:r>
              <a:rPr lang="en-US" sz="2400" dirty="0"/>
              <a:t>Electronic Structure of the atom</a:t>
            </a:r>
            <a:endParaRPr lang="en-US" sz="2400" dirty="0"/>
          </a:p>
          <a:p>
            <a:r>
              <a:rPr lang="en-US" sz="2400" dirty="0"/>
              <a:t>      ----The number of electron in each orbital</a:t>
            </a:r>
            <a:endParaRPr lang="en-US" sz="2400" dirty="0"/>
          </a:p>
        </p:txBody>
      </p:sp>
      <p:sp>
        <p:nvSpPr>
          <p:cNvPr id="3" name="TextBox 2"/>
          <p:cNvSpPr txBox="1"/>
          <p:nvPr/>
        </p:nvSpPr>
        <p:spPr>
          <a:xfrm>
            <a:off x="358589" y="997513"/>
            <a:ext cx="7664824" cy="5631180"/>
          </a:xfrm>
          <a:prstGeom prst="rect">
            <a:avLst/>
          </a:prstGeom>
          <a:noFill/>
        </p:spPr>
        <p:txBody>
          <a:bodyPr wrap="square" rtlCol="0">
            <a:spAutoFit/>
          </a:bodyPr>
          <a:lstStyle/>
          <a:p>
            <a:pPr marL="285750" indent="-285750">
              <a:buFont typeface="Arial" panose="020B0604020202020204"/>
              <a:buChar char="•"/>
            </a:pPr>
            <a:r>
              <a:rPr lang="en-US" sz="2000" dirty="0"/>
              <a:t>Electrons fill from the </a:t>
            </a:r>
            <a:r>
              <a:rPr lang="en-US" sz="2000" b="1" dirty="0">
                <a:solidFill>
                  <a:srgbClr val="FFFF00"/>
                </a:solidFill>
              </a:rPr>
              <a:t>lowest energy level</a:t>
            </a:r>
            <a:r>
              <a:rPr lang="en-US" sz="2000" dirty="0"/>
              <a:t> (most stable, closest to the nucleus) to higher levels.</a:t>
            </a:r>
            <a:endParaRPr lang="en-US" sz="2000" dirty="0"/>
          </a:p>
          <a:p>
            <a:pPr marL="285750" indent="-285750">
              <a:buFont typeface="Arial" panose="020B0604020202020204"/>
              <a:buChar char="•"/>
            </a:pPr>
            <a:endParaRPr lang="en-US" sz="2000" dirty="0"/>
          </a:p>
          <a:p>
            <a:pPr marL="285750" indent="-285750">
              <a:buFont typeface="Arial" panose="020B0604020202020204"/>
              <a:buChar char="•"/>
            </a:pPr>
            <a:r>
              <a:rPr lang="en-US" sz="2000" dirty="0"/>
              <a:t>There’s a maximum number of e</a:t>
            </a:r>
            <a:r>
              <a:rPr lang="en-US" sz="2000" baseline="30000" dirty="0"/>
              <a:t>-</a:t>
            </a:r>
            <a:r>
              <a:rPr lang="en-US" sz="2000" dirty="0"/>
              <a:t> that each energy level can hold. 2 in 1</a:t>
            </a:r>
            <a:r>
              <a:rPr lang="en-US" sz="2000" baseline="30000" dirty="0"/>
              <a:t>st</a:t>
            </a:r>
            <a:r>
              <a:rPr lang="en-US" sz="2000" dirty="0"/>
              <a:t> level, 8 in 2nd level, and so on (</a:t>
            </a:r>
            <a:r>
              <a:rPr lang="en-US" sz="2000" b="1" dirty="0">
                <a:solidFill>
                  <a:srgbClr val="FFFF00"/>
                </a:solidFill>
              </a:rPr>
              <a:t>2n</a:t>
            </a:r>
            <a:r>
              <a:rPr lang="en-US" sz="2000" b="1" baseline="30000" dirty="0">
                <a:solidFill>
                  <a:srgbClr val="FFFF00"/>
                </a:solidFill>
              </a:rPr>
              <a:t>2</a:t>
            </a:r>
            <a:r>
              <a:rPr lang="en-US" sz="2000" b="1" dirty="0">
                <a:solidFill>
                  <a:srgbClr val="FFFF00"/>
                </a:solidFill>
              </a:rPr>
              <a:t> for n</a:t>
            </a:r>
            <a:r>
              <a:rPr lang="en-US" sz="2000" b="1" baseline="30000" dirty="0">
                <a:solidFill>
                  <a:srgbClr val="FFFF00"/>
                </a:solidFill>
              </a:rPr>
              <a:t>th</a:t>
            </a:r>
            <a:r>
              <a:rPr lang="en-US" sz="2000" b="1" dirty="0">
                <a:solidFill>
                  <a:srgbClr val="FFFF00"/>
                </a:solidFill>
              </a:rPr>
              <a:t> level</a:t>
            </a:r>
            <a:r>
              <a:rPr lang="en-US" sz="2000" dirty="0"/>
              <a:t>).</a:t>
            </a:r>
            <a:endParaRPr lang="en-US" sz="2000" dirty="0"/>
          </a:p>
          <a:p>
            <a:pPr marL="285750" indent="-285750">
              <a:buFont typeface="Arial" panose="020B0604020202020204"/>
              <a:buChar char="•"/>
            </a:pPr>
            <a:endParaRPr lang="en-US" sz="2000" dirty="0"/>
          </a:p>
          <a:p>
            <a:pPr marL="285750" indent="-285750">
              <a:buFont typeface="Arial" panose="020B0604020202020204"/>
              <a:buChar char="•"/>
            </a:pPr>
            <a:r>
              <a:rPr lang="en-US" sz="2000" b="1" dirty="0">
                <a:solidFill>
                  <a:srgbClr val="FFFF00"/>
                </a:solidFill>
              </a:rPr>
              <a:t>Isotopes have same electronic structure, thus identical chemical properties</a:t>
            </a:r>
            <a:r>
              <a:rPr lang="en-US" sz="2000" dirty="0"/>
              <a:t>.</a:t>
            </a:r>
            <a:endParaRPr lang="en-US" sz="2000" dirty="0"/>
          </a:p>
          <a:p>
            <a:pPr marL="285750" indent="-285750">
              <a:buFont typeface="Arial" panose="020B0604020202020204"/>
              <a:buChar char="•"/>
            </a:pPr>
            <a:endParaRPr lang="en-US" sz="2000" dirty="0"/>
          </a:p>
          <a:p>
            <a:pPr marL="285750" indent="-285750">
              <a:buFont typeface="Arial" panose="020B0604020202020204"/>
              <a:buChar char="•"/>
            </a:pPr>
            <a:r>
              <a:rPr lang="en-US" sz="2000" dirty="0"/>
              <a:t>The </a:t>
            </a:r>
            <a:r>
              <a:rPr lang="en-US" sz="2000" b="1" dirty="0">
                <a:solidFill>
                  <a:srgbClr val="FFFF00"/>
                </a:solidFill>
              </a:rPr>
              <a:t>outermost shell, or valence shell electron number</a:t>
            </a:r>
            <a:r>
              <a:rPr lang="en-US" sz="2000" dirty="0"/>
              <a:t> determine the physical and chemical properties of the elements. E.g. most elements with 3 valence e</a:t>
            </a:r>
            <a:r>
              <a:rPr lang="en-US" sz="2000" baseline="30000" dirty="0"/>
              <a:t>-</a:t>
            </a:r>
            <a:r>
              <a:rPr lang="en-US" sz="2000" dirty="0"/>
              <a:t> or less are metals.</a:t>
            </a:r>
            <a:endParaRPr lang="en-US" sz="2000" dirty="0"/>
          </a:p>
          <a:p>
            <a:pPr marL="285750" indent="-285750">
              <a:buFont typeface="Arial" panose="020B0604020202020204"/>
              <a:buChar char="•"/>
            </a:pPr>
            <a:endParaRPr lang="en-US" sz="2000" dirty="0"/>
          </a:p>
          <a:p>
            <a:pPr marL="285750" indent="-285750">
              <a:buFont typeface="Arial" panose="020B0604020202020204"/>
              <a:buChar char="•"/>
            </a:pPr>
            <a:r>
              <a:rPr lang="en-US" sz="2000" dirty="0"/>
              <a:t>Electronic structure of an element is closely related to its position in the periodic table—memory aid for electronic structure.</a:t>
            </a:r>
            <a:endParaRPr lang="en-US" sz="2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idx="1"/>
          </p:nvPr>
        </p:nvSpPr>
        <p:spPr>
          <a:xfrm>
            <a:off x="395288" y="1989138"/>
            <a:ext cx="8229600" cy="3220536"/>
          </a:xfrm>
        </p:spPr>
        <p:txBody>
          <a:bodyPr>
            <a:normAutofit/>
          </a:bodyPr>
          <a:lstStyle/>
          <a:p>
            <a:pPr eaLnBrk="1" hangingPunct="1">
              <a:lnSpc>
                <a:spcPct val="90000"/>
              </a:lnSpc>
              <a:spcAft>
                <a:spcPct val="100000"/>
              </a:spcAft>
            </a:pPr>
            <a:r>
              <a:rPr lang="en-GB" altLang="zh-CN" sz="2400" dirty="0">
                <a:solidFill>
                  <a:schemeClr val="tx1"/>
                </a:solidFill>
              </a:rPr>
              <a:t>Electrons are arranged in electrons shells (energy levels).</a:t>
            </a:r>
            <a:endParaRPr lang="en-GB" altLang="zh-CN" sz="2400" dirty="0">
              <a:solidFill>
                <a:schemeClr val="tx1"/>
              </a:solidFill>
            </a:endParaRPr>
          </a:p>
          <a:p>
            <a:pPr eaLnBrk="1" hangingPunct="1">
              <a:lnSpc>
                <a:spcPct val="90000"/>
              </a:lnSpc>
              <a:spcAft>
                <a:spcPct val="100000"/>
              </a:spcAft>
            </a:pPr>
            <a:r>
              <a:rPr lang="en-GB" altLang="zh-CN" sz="2400" dirty="0">
                <a:solidFill>
                  <a:schemeClr val="tx1"/>
                </a:solidFill>
              </a:rPr>
              <a:t>The shells have sub-shells (sub-levels).</a:t>
            </a:r>
            <a:endParaRPr lang="en-GB" altLang="zh-CN" sz="2400" dirty="0">
              <a:solidFill>
                <a:schemeClr val="tx1"/>
              </a:solidFill>
            </a:endParaRPr>
          </a:p>
          <a:p>
            <a:pPr eaLnBrk="1" hangingPunct="1">
              <a:lnSpc>
                <a:spcPct val="90000"/>
              </a:lnSpc>
              <a:spcAft>
                <a:spcPct val="100000"/>
              </a:spcAft>
            </a:pPr>
            <a:r>
              <a:rPr lang="en-GB" altLang="zh-CN" sz="2400" dirty="0">
                <a:solidFill>
                  <a:schemeClr val="tx1"/>
                </a:solidFill>
              </a:rPr>
              <a:t>Each shell/sub-shell is made up of </a:t>
            </a:r>
            <a:r>
              <a:rPr lang="en-GB" altLang="zh-CN" sz="2400" b="1" dirty="0">
                <a:solidFill>
                  <a:srgbClr val="FFFF00"/>
                </a:solidFill>
              </a:rPr>
              <a:t>electron orbitals which can each hold 2 electrons</a:t>
            </a:r>
            <a:r>
              <a:rPr lang="en-GB" altLang="zh-CN" sz="2400" dirty="0">
                <a:solidFill>
                  <a:schemeClr val="tx1"/>
                </a:solidFill>
              </a:rPr>
              <a:t>.  </a:t>
            </a:r>
            <a:endParaRPr lang="en-GB" altLang="zh-CN" sz="2400" dirty="0">
              <a:solidFill>
                <a:schemeClr val="tx1"/>
              </a:solidFill>
            </a:endParaRPr>
          </a:p>
        </p:txBody>
      </p:sp>
      <p:sp>
        <p:nvSpPr>
          <p:cNvPr id="12291" name="Rectangle 4"/>
          <p:cNvSpPr>
            <a:spLocks noChangeArrowheads="1"/>
          </p:cNvSpPr>
          <p:nvPr/>
        </p:nvSpPr>
        <p:spPr bwMode="auto">
          <a:xfrm>
            <a:off x="611188" y="692150"/>
            <a:ext cx="7772400" cy="719138"/>
          </a:xfrm>
          <a:prstGeom prst="rect">
            <a:avLst/>
          </a:prstGeom>
          <a:noFill/>
          <a:ln w="9525">
            <a:solidFill>
              <a:srgbClr val="052441"/>
            </a:solidFill>
            <a:miter lim="800000"/>
          </a:ln>
        </p:spPr>
        <p:txBody>
          <a:bodyPr anchor="ctr"/>
          <a:lstStyle/>
          <a:p>
            <a:pPr algn="ctr">
              <a:defRPr/>
            </a:pPr>
            <a:r>
              <a:rPr lang="en-GB" sz="3600" dirty="0">
                <a:latin typeface="Arial Black" panose="020B0A04020102020204" pitchFamily="34" charset="0"/>
                <a:cs typeface="Arial" panose="020B0604020202020204" pitchFamily="34" charset="0"/>
              </a:rPr>
              <a:t>Shells, sub-shells &amp; orbitals</a:t>
            </a:r>
            <a:endParaRPr lang="en-GB" sz="3600" dirty="0">
              <a:latin typeface="Arial Black" panose="020B0A04020102020204" pitchFamily="34" charset="0"/>
              <a:cs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idx="1"/>
          </p:nvPr>
        </p:nvSpPr>
        <p:spPr>
          <a:xfrm>
            <a:off x="395288" y="1989138"/>
            <a:ext cx="8229600" cy="4525962"/>
          </a:xfrm>
        </p:spPr>
        <p:txBody>
          <a:bodyPr/>
          <a:lstStyle/>
          <a:p>
            <a:pPr eaLnBrk="1" hangingPunct="1">
              <a:spcBef>
                <a:spcPct val="50000"/>
              </a:spcBef>
            </a:pPr>
            <a:r>
              <a:rPr lang="en-GB" altLang="zh-CN" sz="2800" dirty="0">
                <a:solidFill>
                  <a:schemeClr val="tx1"/>
                </a:solidFill>
              </a:rPr>
              <a:t>Each sub-level consists of electron orbitals (region of space in which the electron spends most of its time). </a:t>
            </a:r>
            <a:endParaRPr lang="en-GB" altLang="zh-CN" sz="2800" dirty="0">
              <a:solidFill>
                <a:schemeClr val="tx1"/>
              </a:solidFill>
            </a:endParaRPr>
          </a:p>
          <a:p>
            <a:pPr eaLnBrk="1" hangingPunct="1">
              <a:spcBef>
                <a:spcPct val="50000"/>
              </a:spcBef>
            </a:pPr>
            <a:r>
              <a:rPr lang="en-GB" altLang="zh-CN" sz="2800" b="1" dirty="0">
                <a:solidFill>
                  <a:srgbClr val="FFFF00"/>
                </a:solidFill>
              </a:rPr>
              <a:t>Each orbital can hold 2 electrons with opposite spins</a:t>
            </a:r>
            <a:r>
              <a:rPr lang="en-GB" altLang="zh-CN" sz="2800" dirty="0">
                <a:solidFill>
                  <a:schemeClr val="tx1"/>
                </a:solidFill>
              </a:rPr>
              <a:t> (one electron spins clockwise and one anticlockwise). (Pauli Exclusion Principle)</a:t>
            </a:r>
            <a:endParaRPr lang="en-GB" altLang="zh-CN" sz="2800" dirty="0">
              <a:solidFill>
                <a:schemeClr val="tx1"/>
              </a:solidFill>
            </a:endParaRPr>
          </a:p>
          <a:p>
            <a:pPr eaLnBrk="1" hangingPunct="1">
              <a:spcBef>
                <a:spcPct val="50000"/>
              </a:spcBef>
            </a:pPr>
            <a:r>
              <a:rPr lang="en-GB" altLang="zh-CN" sz="2800" dirty="0">
                <a:solidFill>
                  <a:schemeClr val="tx1"/>
                </a:solidFill>
              </a:rPr>
              <a:t>Orbitals are regions of space that electrons are most likely to be in.</a:t>
            </a:r>
            <a:r>
              <a:rPr lang="en-GB" altLang="zh-CN" dirty="0">
                <a:solidFill>
                  <a:schemeClr val="tx1"/>
                </a:solidFill>
              </a:rPr>
              <a:t>  </a:t>
            </a:r>
            <a:endParaRPr lang="en-GB" altLang="zh-CN" dirty="0">
              <a:solidFill>
                <a:schemeClr val="tx1"/>
              </a:solidFill>
            </a:endParaRPr>
          </a:p>
        </p:txBody>
      </p:sp>
      <p:sp>
        <p:nvSpPr>
          <p:cNvPr id="13315" name="Rectangle 3"/>
          <p:cNvSpPr>
            <a:spLocks noChangeArrowheads="1"/>
          </p:cNvSpPr>
          <p:nvPr/>
        </p:nvSpPr>
        <p:spPr bwMode="auto">
          <a:xfrm>
            <a:off x="611188" y="692150"/>
            <a:ext cx="7772400" cy="719138"/>
          </a:xfrm>
          <a:prstGeom prst="rect">
            <a:avLst/>
          </a:prstGeom>
          <a:noFill/>
          <a:ln w="9525">
            <a:solidFill>
              <a:srgbClr val="052441"/>
            </a:solidFill>
            <a:miter lim="800000"/>
          </a:ln>
        </p:spPr>
        <p:txBody>
          <a:bodyPr anchor="ctr"/>
          <a:lstStyle/>
          <a:p>
            <a:pPr algn="ctr">
              <a:defRPr/>
            </a:pPr>
            <a:r>
              <a:rPr lang="en-GB" sz="3600" dirty="0">
                <a:latin typeface="Arial Black" panose="020B0A04020102020204" pitchFamily="34" charset="0"/>
                <a:cs typeface="Arial" panose="020B0604020202020204" pitchFamily="34" charset="0"/>
              </a:rPr>
              <a:t>Orbitals</a:t>
            </a:r>
            <a:endParaRPr lang="en-GB" sz="3600" dirty="0">
              <a:latin typeface="Arial Black" panose="020B0A04020102020204" pitchFamily="34" charset="0"/>
              <a:cs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ChangeArrowheads="1"/>
          </p:cNvSpPr>
          <p:nvPr/>
        </p:nvSpPr>
        <p:spPr bwMode="auto">
          <a:xfrm>
            <a:off x="755650" y="404813"/>
            <a:ext cx="7704138" cy="719137"/>
          </a:xfrm>
          <a:prstGeom prst="rect">
            <a:avLst/>
          </a:prstGeom>
          <a:noFill/>
          <a:ln w="9525">
            <a:solidFill>
              <a:schemeClr val="tx1"/>
            </a:solidFill>
            <a:miter lim="800000"/>
          </a:ln>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GB" altLang="zh-CN" sz="3600" dirty="0">
                <a:latin typeface="Arial Black" panose="020B0A04020102020204" pitchFamily="34" charset="0"/>
              </a:rPr>
              <a:t>Orbitals</a:t>
            </a:r>
            <a:endParaRPr lang="en-GB" altLang="zh-CN" sz="3600" dirty="0">
              <a:latin typeface="Arial Black" panose="020B0A04020102020204" pitchFamily="34" charset="0"/>
            </a:endParaRPr>
          </a:p>
        </p:txBody>
      </p:sp>
      <p:sp>
        <p:nvSpPr>
          <p:cNvPr id="8195" name="Rectangle 8"/>
          <p:cNvSpPr>
            <a:spLocks noChangeArrowheads="1"/>
          </p:cNvSpPr>
          <p:nvPr/>
        </p:nvSpPr>
        <p:spPr bwMode="auto">
          <a:xfrm>
            <a:off x="0" y="2316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sp>
        <p:nvSpPr>
          <p:cNvPr id="8196" name="Rectangle 15"/>
          <p:cNvSpPr>
            <a:spLocks noChangeArrowheads="1"/>
          </p:cNvSpPr>
          <p:nvPr/>
        </p:nvSpPr>
        <p:spPr bwMode="auto">
          <a:xfrm>
            <a:off x="0" y="2316163"/>
            <a:ext cx="268922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pic>
        <p:nvPicPr>
          <p:cNvPr id="8197" name="Picture 7" descr="Orbitals"/>
          <p:cNvPicPr>
            <a:picLocks noChangeAspect="1" noChangeArrowheads="1"/>
          </p:cNvPicPr>
          <p:nvPr/>
        </p:nvPicPr>
        <p:blipFill>
          <a:blip r:embed="rId1">
            <a:extLst>
              <a:ext uri="{28A0092B-C50C-407E-A947-70E740481C1C}">
                <a14:useLocalDpi xmlns:a14="http://schemas.microsoft.com/office/drawing/2010/main" val="0"/>
              </a:ext>
            </a:extLst>
          </a:blip>
          <a:srcRect l="7463" t="13812" r="71268" b="49171"/>
          <a:stretch>
            <a:fillRect/>
          </a:stretch>
        </p:blipFill>
        <p:spPr bwMode="auto">
          <a:xfrm>
            <a:off x="4211638" y="2708275"/>
            <a:ext cx="979487"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Rectangle 20"/>
          <p:cNvSpPr>
            <a:spLocks noChangeArrowheads="1"/>
          </p:cNvSpPr>
          <p:nvPr/>
        </p:nvSpPr>
        <p:spPr bwMode="auto">
          <a:xfrm>
            <a:off x="0" y="2316163"/>
            <a:ext cx="268922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pic>
        <p:nvPicPr>
          <p:cNvPr id="8199" name="Picture 6" descr="Orbitals"/>
          <p:cNvPicPr>
            <a:picLocks noChangeAspect="1" noChangeArrowheads="1"/>
          </p:cNvPicPr>
          <p:nvPr/>
        </p:nvPicPr>
        <p:blipFill>
          <a:blip r:embed="rId1">
            <a:extLst>
              <a:ext uri="{28A0092B-C50C-407E-A947-70E740481C1C}">
                <a14:useLocalDpi xmlns:a14="http://schemas.microsoft.com/office/drawing/2010/main" val="0"/>
              </a:ext>
            </a:extLst>
          </a:blip>
          <a:srcRect l="28358" t="13812" r="11194" b="51381"/>
          <a:stretch>
            <a:fillRect/>
          </a:stretch>
        </p:blipFill>
        <p:spPr bwMode="auto">
          <a:xfrm>
            <a:off x="3348038" y="3789363"/>
            <a:ext cx="2808287"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Rectangle 25"/>
          <p:cNvSpPr>
            <a:spLocks noChangeArrowheads="1"/>
          </p:cNvSpPr>
          <p:nvPr/>
        </p:nvSpPr>
        <p:spPr bwMode="auto">
          <a:xfrm>
            <a:off x="0" y="2316163"/>
            <a:ext cx="268922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pic>
        <p:nvPicPr>
          <p:cNvPr id="8201" name="Picture 5" descr="Orbitals"/>
          <p:cNvPicPr>
            <a:picLocks noChangeAspect="1" noChangeArrowheads="1"/>
          </p:cNvPicPr>
          <p:nvPr/>
        </p:nvPicPr>
        <p:blipFill>
          <a:blip r:embed="rId1">
            <a:extLst>
              <a:ext uri="{28A0092B-C50C-407E-A947-70E740481C1C}">
                <a14:useLocalDpi xmlns:a14="http://schemas.microsoft.com/office/drawing/2010/main" val="0"/>
              </a:ext>
            </a:extLst>
          </a:blip>
          <a:srcRect t="49724" b="12708"/>
          <a:stretch>
            <a:fillRect/>
          </a:stretch>
        </p:blipFill>
        <p:spPr bwMode="auto">
          <a:xfrm>
            <a:off x="2916238" y="4941888"/>
            <a:ext cx="3887787"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478" name="Group 142"/>
          <p:cNvGraphicFramePr>
            <a:graphicFrameLocks noGrp="1"/>
          </p:cNvGraphicFramePr>
          <p:nvPr>
            <p:custDataLst>
              <p:tags r:id="rId2"/>
            </p:custDataLst>
          </p:nvPr>
        </p:nvGraphicFramePr>
        <p:xfrm>
          <a:off x="755650" y="1557338"/>
          <a:ext cx="7704138" cy="4792347"/>
        </p:xfrm>
        <a:graphic>
          <a:graphicData uri="http://schemas.openxmlformats.org/drawingml/2006/table">
            <a:tbl>
              <a:tblPr/>
              <a:tblGrid>
                <a:gridCol w="677863"/>
                <a:gridCol w="1411287"/>
                <a:gridCol w="3902075"/>
                <a:gridCol w="1712913"/>
              </a:tblGrid>
              <a:tr h="931863">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Sub-level</a:t>
                      </a:r>
                      <a:endPar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Number of orbitals in sub-level</a:t>
                      </a:r>
                      <a:endPar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Shape (no need to learn)</a:t>
                      </a:r>
                      <a:endPar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Maximum number of electrons in sub-level</a:t>
                      </a:r>
                      <a:endPar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55688">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s</a:t>
                      </a:r>
                      <a:endPar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1</a:t>
                      </a:r>
                      <a:endPar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2</a:t>
                      </a:r>
                      <a:endPar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55688">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p</a:t>
                      </a:r>
                      <a:endPar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3</a:t>
                      </a:r>
                      <a:endPar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6</a:t>
                      </a:r>
                      <a:endPar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55688">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a:t>
                      </a:r>
                      <a:endPar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5</a:t>
                      </a:r>
                      <a:endPar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GB"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10</a:t>
                      </a:r>
                      <a:endPar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6563">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f</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7</a:t>
                      </a:r>
                      <a:endPar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Even more complicated</a:t>
                      </a:r>
                      <a:endParaRPr kumimoji="0" lang="en-GB"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GB"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14</a:t>
                      </a:r>
                      <a:endParaRPr kumimoji="0" lang="en-GB"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8234" name="Rectangle 141"/>
          <p:cNvSpPr>
            <a:spLocks noChangeArrowheads="1"/>
          </p:cNvSpPr>
          <p:nvPr/>
        </p:nvSpPr>
        <p:spPr bwMode="auto">
          <a:xfrm>
            <a:off x="0" y="4540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graphicFrame>
        <p:nvGraphicFramePr>
          <p:cNvPr id="9219" name="Object 4"/>
          <p:cNvGraphicFramePr>
            <a:graphicFrameLocks noChangeAspect="1"/>
          </p:cNvGraphicFramePr>
          <p:nvPr/>
        </p:nvGraphicFramePr>
        <p:xfrm>
          <a:off x="1248410" y="805815"/>
          <a:ext cx="7284720" cy="5970270"/>
        </p:xfrm>
        <a:graphic>
          <a:graphicData uri="http://schemas.openxmlformats.org/presentationml/2006/ole">
            <mc:AlternateContent xmlns:mc="http://schemas.openxmlformats.org/markup-compatibility/2006">
              <mc:Choice xmlns:v="urn:schemas-microsoft-com:vml" Requires="v">
                <p:oleObj spid="_x0000_s1063" name="Picture" r:id="rId1" imgW="4199255" imgH="3541395" progId="Word.Picture.8">
                  <p:embed/>
                </p:oleObj>
              </mc:Choice>
              <mc:Fallback>
                <p:oleObj name="Picture" r:id="rId1" imgW="4199255" imgH="3541395" progId="Word.Picture.8">
                  <p:embed/>
                  <p:pic>
                    <p:nvPicPr>
                      <p:cNvPr id="0" name="图片 10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410" y="805815"/>
                        <a:ext cx="7284720" cy="5970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4" name="Rectangle 3"/>
          <p:cNvSpPr>
            <a:spLocks noChangeArrowheads="1"/>
          </p:cNvSpPr>
          <p:nvPr>
            <p:custDataLst>
              <p:tags r:id="rId3"/>
            </p:custDataLst>
          </p:nvPr>
        </p:nvSpPr>
        <p:spPr bwMode="auto">
          <a:xfrm>
            <a:off x="755650" y="404813"/>
            <a:ext cx="7704138" cy="719137"/>
          </a:xfrm>
          <a:prstGeom prst="rect">
            <a:avLst/>
          </a:prstGeom>
          <a:noFill/>
          <a:ln w="9525">
            <a:solidFill>
              <a:schemeClr val="tx1"/>
            </a:solidFill>
            <a:miter lim="800000"/>
          </a:ln>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GB" altLang="zh-CN" sz="3600" dirty="0">
                <a:latin typeface="Arial Black" panose="020B0A04020102020204" pitchFamily="34" charset="0"/>
              </a:rPr>
              <a:t>Orbital</a:t>
            </a:r>
            <a:r>
              <a:rPr lang="en-US" altLang="en-GB" sz="3600" dirty="0">
                <a:latin typeface="Arial Black" panose="020B0A04020102020204" pitchFamily="34" charset="0"/>
              </a:rPr>
              <a:t> Diagram</a:t>
            </a:r>
            <a:endParaRPr lang="en-US" altLang="en-GB" sz="3600" dirty="0">
              <a:latin typeface="Arial Black" panose="020B0A040201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idx="1"/>
          </p:nvPr>
        </p:nvSpPr>
        <p:spPr>
          <a:xfrm>
            <a:off x="539750" y="1557338"/>
            <a:ext cx="8229600" cy="647700"/>
          </a:xfrm>
        </p:spPr>
        <p:txBody>
          <a:bodyPr>
            <a:normAutofit fontScale="92500"/>
          </a:bodyPr>
          <a:lstStyle/>
          <a:p>
            <a:pPr marL="0" indent="0" eaLnBrk="1" hangingPunct="1">
              <a:spcBef>
                <a:spcPct val="50000"/>
              </a:spcBef>
              <a:buFontTx/>
              <a:buNone/>
            </a:pPr>
            <a:r>
              <a:rPr lang="en-GB" altLang="zh-CN" sz="2800" dirty="0">
                <a:solidFill>
                  <a:schemeClr val="tx1"/>
                </a:solidFill>
              </a:rPr>
              <a:t>Electrons enter the lowest energy orbital available.</a:t>
            </a:r>
            <a:r>
              <a:rPr lang="en-GB" altLang="zh-CN" dirty="0">
                <a:solidFill>
                  <a:schemeClr val="tx1"/>
                </a:solidFill>
              </a:rPr>
              <a:t> </a:t>
            </a:r>
            <a:endParaRPr lang="en-GB" altLang="zh-CN" dirty="0">
              <a:solidFill>
                <a:schemeClr val="tx1"/>
              </a:solidFill>
            </a:endParaRPr>
          </a:p>
        </p:txBody>
      </p:sp>
      <p:sp>
        <p:nvSpPr>
          <p:cNvPr id="2052" name="Rectangle 3"/>
          <p:cNvSpPr>
            <a:spLocks noChangeArrowheads="1"/>
          </p:cNvSpPr>
          <p:nvPr/>
        </p:nvSpPr>
        <p:spPr bwMode="auto">
          <a:xfrm>
            <a:off x="684213" y="404813"/>
            <a:ext cx="7772400" cy="719137"/>
          </a:xfrm>
          <a:prstGeom prst="rect">
            <a:avLst/>
          </a:prstGeom>
          <a:noFill/>
          <a:ln w="9525">
            <a:solidFill>
              <a:schemeClr val="tx1"/>
            </a:solidFill>
            <a:miter lim="800000"/>
          </a:ln>
        </p:spPr>
        <p:txBody>
          <a:bodyPr anchor="ctr"/>
          <a:lstStyle/>
          <a:p>
            <a:pPr algn="ctr">
              <a:defRPr/>
            </a:pPr>
            <a:r>
              <a:rPr lang="en-GB" sz="3600" dirty="0">
                <a:latin typeface="Arial Black" panose="020B0A04020102020204" pitchFamily="34" charset="0"/>
                <a:cs typeface="Arial" panose="020B0604020202020204" pitchFamily="34" charset="0"/>
              </a:rPr>
              <a:t>Aufbau Principle</a:t>
            </a:r>
            <a:endParaRPr lang="en-GB" sz="3600" dirty="0">
              <a:latin typeface="Arial Black" panose="020B0A04020102020204" pitchFamily="34" charset="0"/>
              <a:cs typeface="Arial" panose="020B0604020202020204" pitchFamily="34" charset="0"/>
            </a:endParaRPr>
          </a:p>
        </p:txBody>
      </p:sp>
      <p:sp>
        <p:nvSpPr>
          <p:cNvPr id="10244" name="Rectangle 5"/>
          <p:cNvSpPr>
            <a:spLocks noChangeArrowheads="1"/>
          </p:cNvSpPr>
          <p:nvPr/>
        </p:nvSpPr>
        <p:spPr bwMode="auto">
          <a:xfrm>
            <a:off x="0" y="2447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graphicFrame>
        <p:nvGraphicFramePr>
          <p:cNvPr id="10245" name="Object 4"/>
          <p:cNvGraphicFramePr>
            <a:graphicFrameLocks noChangeAspect="1"/>
          </p:cNvGraphicFramePr>
          <p:nvPr/>
        </p:nvGraphicFramePr>
        <p:xfrm>
          <a:off x="51247" y="2271655"/>
          <a:ext cx="9038331" cy="3621504"/>
        </p:xfrm>
        <a:graphic>
          <a:graphicData uri="http://schemas.openxmlformats.org/presentationml/2006/ole">
            <mc:AlternateContent xmlns:mc="http://schemas.openxmlformats.org/markup-compatibility/2006">
              <mc:Choice xmlns:v="urn:schemas-microsoft-com:vml" Requires="v">
                <p:oleObj spid="_x0000_s2087" name="Picture" r:id="rId1" imgW="5264785" imgH="1965960" progId="Word.Picture.8">
                  <p:embed/>
                </p:oleObj>
              </mc:Choice>
              <mc:Fallback>
                <p:oleObj name="Picture" r:id="rId1" imgW="5264785" imgH="1965960" progId="Word.Picture.8">
                  <p:embed/>
                  <p:pic>
                    <p:nvPicPr>
                      <p:cNvPr id="0" name="图片 208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47" y="2271655"/>
                        <a:ext cx="9038331" cy="3621504"/>
                      </a:xfrm>
                      <a:prstGeom prst="rect">
                        <a:avLst/>
                      </a:prstGeom>
                      <a:noFill/>
                      <a:ln>
                        <a:noFill/>
                      </a:ln>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55613" y="1990475"/>
            <a:ext cx="8229600" cy="909136"/>
          </a:xfrm>
        </p:spPr>
        <p:txBody>
          <a:bodyPr>
            <a:noAutofit/>
          </a:bodyPr>
          <a:lstStyle/>
          <a:p>
            <a:pPr marL="0" indent="0" algn="ctr" eaLnBrk="1" fontAlgn="auto" hangingPunct="1">
              <a:lnSpc>
                <a:spcPct val="80000"/>
              </a:lnSpc>
              <a:spcBef>
                <a:spcPct val="50000"/>
              </a:spcBef>
              <a:spcAft>
                <a:spcPts val="0"/>
              </a:spcAft>
              <a:buClr>
                <a:schemeClr val="accent3"/>
              </a:buClr>
              <a:buFontTx/>
              <a:buNone/>
              <a:defRPr/>
            </a:pPr>
            <a:r>
              <a:rPr lang="en-GB" sz="2000" dirty="0">
                <a:solidFill>
                  <a:schemeClr val="tx1"/>
                </a:solidFill>
              </a:rPr>
              <a:t>Electrons prefer to occupy orbitals on their own, and only pair up</a:t>
            </a:r>
            <a:endParaRPr lang="en-GB" sz="2000" dirty="0">
              <a:solidFill>
                <a:schemeClr val="tx1"/>
              </a:solidFill>
            </a:endParaRPr>
          </a:p>
          <a:p>
            <a:pPr marL="0" indent="0" algn="ctr" eaLnBrk="1" fontAlgn="auto" hangingPunct="1">
              <a:lnSpc>
                <a:spcPct val="80000"/>
              </a:lnSpc>
              <a:spcBef>
                <a:spcPct val="50000"/>
              </a:spcBef>
              <a:spcAft>
                <a:spcPts val="0"/>
              </a:spcAft>
              <a:buClr>
                <a:schemeClr val="accent3"/>
              </a:buClr>
              <a:buFontTx/>
              <a:buNone/>
              <a:defRPr/>
            </a:pPr>
            <a:r>
              <a:rPr lang="en-GB" sz="2000" dirty="0">
                <a:solidFill>
                  <a:schemeClr val="tx1"/>
                </a:solidFill>
              </a:rPr>
              <a:t> when no empty orbitals of the same energy are available. </a:t>
            </a:r>
            <a:endParaRPr lang="en-GB" sz="2000" dirty="0">
              <a:solidFill>
                <a:schemeClr val="tx1"/>
              </a:solidFill>
            </a:endParaRPr>
          </a:p>
        </p:txBody>
      </p:sp>
      <p:sp>
        <p:nvSpPr>
          <p:cNvPr id="15363" name="Rectangle 3"/>
          <p:cNvSpPr>
            <a:spLocks noChangeArrowheads="1"/>
          </p:cNvSpPr>
          <p:nvPr/>
        </p:nvSpPr>
        <p:spPr bwMode="auto">
          <a:xfrm>
            <a:off x="684213" y="404813"/>
            <a:ext cx="7772400" cy="719137"/>
          </a:xfrm>
          <a:prstGeom prst="rect">
            <a:avLst/>
          </a:prstGeom>
          <a:noFill/>
          <a:ln w="9525">
            <a:solidFill>
              <a:schemeClr val="tx1"/>
            </a:solidFill>
            <a:miter lim="800000"/>
          </a:ln>
        </p:spPr>
        <p:txBody>
          <a:bodyPr anchor="ctr"/>
          <a:lstStyle/>
          <a:p>
            <a:pPr algn="ctr">
              <a:defRPr/>
            </a:pPr>
            <a:r>
              <a:rPr lang="en-GB" sz="3600" dirty="0">
                <a:latin typeface="Arial Black" panose="020B0A04020102020204" pitchFamily="34" charset="0"/>
                <a:cs typeface="Arial" panose="020B0604020202020204" pitchFamily="34" charset="0"/>
              </a:rPr>
              <a:t>Hund’s Rule</a:t>
            </a:r>
            <a:endParaRPr lang="en-GB" sz="3600" dirty="0">
              <a:latin typeface="Arial Black" panose="020B0A04020102020204" pitchFamily="34" charset="0"/>
              <a:cs typeface="Arial" panose="020B0604020202020204" pitchFamily="34" charset="0"/>
            </a:endParaRPr>
          </a:p>
        </p:txBody>
      </p:sp>
      <p:sp>
        <p:nvSpPr>
          <p:cNvPr id="11268" name="Rectangle 4"/>
          <p:cNvSpPr>
            <a:spLocks noChangeArrowheads="1"/>
          </p:cNvSpPr>
          <p:nvPr/>
        </p:nvSpPr>
        <p:spPr bwMode="auto">
          <a:xfrm>
            <a:off x="0" y="2447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sp>
        <p:nvSpPr>
          <p:cNvPr id="12291" name="Text Box 4"/>
          <p:cNvSpPr txBox="1">
            <a:spLocks noChangeArrowheads="1"/>
          </p:cNvSpPr>
          <p:nvPr/>
        </p:nvSpPr>
        <p:spPr bwMode="auto">
          <a:xfrm>
            <a:off x="0" y="0"/>
            <a:ext cx="21605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GB" altLang="zh-CN"/>
          </a:p>
        </p:txBody>
      </p:sp>
      <p:sp>
        <p:nvSpPr>
          <p:cNvPr id="12292" name="Rectangle 9"/>
          <p:cNvSpPr>
            <a:spLocks noChangeArrowheads="1"/>
          </p:cNvSpPr>
          <p:nvPr/>
        </p:nvSpPr>
        <p:spPr bwMode="auto">
          <a:xfrm>
            <a:off x="0" y="957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graphicFrame>
        <p:nvGraphicFramePr>
          <p:cNvPr id="12293" name="Object 8"/>
          <p:cNvGraphicFramePr>
            <a:graphicFrameLocks noChangeAspect="1"/>
          </p:cNvGraphicFramePr>
          <p:nvPr/>
        </p:nvGraphicFramePr>
        <p:xfrm>
          <a:off x="462280" y="217170"/>
          <a:ext cx="8283575" cy="6996430"/>
        </p:xfrm>
        <a:graphic>
          <a:graphicData uri="http://schemas.openxmlformats.org/presentationml/2006/ole">
            <mc:AlternateContent xmlns:mc="http://schemas.openxmlformats.org/markup-compatibility/2006">
              <mc:Choice xmlns:v="urn:schemas-microsoft-com:vml" Requires="v">
                <p:oleObj spid="_x0000_s3112" name="Picture" r:id="rId1" imgW="26193750" imgH="22059900" progId="Word.Picture.8">
                  <p:embed/>
                </p:oleObj>
              </mc:Choice>
              <mc:Fallback>
                <p:oleObj name="Picture" r:id="rId1" imgW="26193750" imgH="22059900" progId="Word.Picture.8">
                  <p:embed/>
                  <p:pic>
                    <p:nvPicPr>
                      <p:cNvPr id="0" name="图片 3111"/>
                      <p:cNvPicPr>
                        <a:picLocks noChangeAspect="1" noChangeArrowheads="1"/>
                      </p:cNvPicPr>
                      <p:nvPr/>
                    </p:nvPicPr>
                    <p:blipFill>
                      <a:blip r:embed="rId2"/>
                      <a:srcRect/>
                      <a:stretch>
                        <a:fillRect/>
                      </a:stretch>
                    </p:blipFill>
                    <p:spPr bwMode="auto">
                      <a:xfrm>
                        <a:off x="462280" y="217170"/>
                        <a:ext cx="8283575" cy="6996430"/>
                      </a:xfrm>
                      <a:prstGeom prst="rect">
                        <a:avLst/>
                      </a:prstGeom>
                      <a:noFill/>
                      <a:ln>
                        <a:noFill/>
                      </a:ln>
                    </p:spPr>
                  </p:pic>
                </p:oleObj>
              </mc:Fallback>
            </mc:AlternateContent>
          </a:graphicData>
        </a:graphic>
      </p:graphicFrame>
      <p:sp>
        <p:nvSpPr>
          <p:cNvPr id="12294" name="Text Box 10"/>
          <p:cNvSpPr txBox="1">
            <a:spLocks noChangeArrowheads="1"/>
          </p:cNvSpPr>
          <p:nvPr/>
        </p:nvSpPr>
        <p:spPr bwMode="auto">
          <a:xfrm>
            <a:off x="250825" y="188913"/>
            <a:ext cx="6192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sz="2400" dirty="0"/>
              <a:t>e.g. silicon    14 e</a:t>
            </a:r>
            <a:r>
              <a:rPr lang="en-GB" altLang="zh-CN" sz="2400" baseline="30000" dirty="0"/>
              <a:t>-</a:t>
            </a:r>
            <a:r>
              <a:rPr lang="en-GB" altLang="zh-CN" sz="2400" dirty="0"/>
              <a:t>    1s</a:t>
            </a:r>
            <a:r>
              <a:rPr lang="en-GB" altLang="zh-CN" sz="2400" baseline="30000" dirty="0"/>
              <a:t>2  </a:t>
            </a:r>
            <a:r>
              <a:rPr lang="en-GB" altLang="zh-CN" sz="2400" dirty="0"/>
              <a:t>2s</a:t>
            </a:r>
            <a:r>
              <a:rPr lang="en-GB" altLang="zh-CN" sz="2400" baseline="30000" dirty="0"/>
              <a:t>2</a:t>
            </a:r>
            <a:r>
              <a:rPr lang="en-GB" altLang="zh-CN" sz="2400" dirty="0"/>
              <a:t> 2p</a:t>
            </a:r>
            <a:r>
              <a:rPr lang="en-GB" altLang="zh-CN" sz="2400" baseline="30000" dirty="0"/>
              <a:t>6</a:t>
            </a:r>
            <a:r>
              <a:rPr lang="en-GB" altLang="zh-CN" sz="2400" dirty="0"/>
              <a:t> 3s</a:t>
            </a:r>
            <a:r>
              <a:rPr lang="en-GB" altLang="zh-CN" sz="2400" baseline="30000" dirty="0"/>
              <a:t>2</a:t>
            </a:r>
            <a:r>
              <a:rPr lang="en-GB" altLang="zh-CN" sz="2400" dirty="0"/>
              <a:t> 3p</a:t>
            </a:r>
            <a:r>
              <a:rPr lang="en-GB" altLang="zh-CN" sz="2400" baseline="30000" dirty="0"/>
              <a:t>2</a:t>
            </a:r>
            <a:endParaRPr lang="en-GB" altLang="zh-CN"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0578" y="324853"/>
            <a:ext cx="6180222" cy="6136105"/>
          </a:xfrm>
        </p:spPr>
        <p:txBody>
          <a:bodyPr>
            <a:normAutofit fontScale="92500" lnSpcReduction="10000"/>
          </a:bodyPr>
          <a:lstStyle/>
          <a:p>
            <a:r>
              <a:rPr lang="en-US" altLang="zh-CN" dirty="0">
                <a:solidFill>
                  <a:schemeClr val="tx1"/>
                </a:solidFill>
              </a:rPr>
              <a:t>The modern idea of the atom dates from the beginning of the 19th century. </a:t>
            </a:r>
            <a:endParaRPr lang="en-US" altLang="zh-CN" dirty="0">
              <a:solidFill>
                <a:schemeClr val="tx1"/>
              </a:solidFill>
            </a:endParaRPr>
          </a:p>
          <a:p>
            <a:r>
              <a:rPr lang="en-US" altLang="zh-CN" dirty="0">
                <a:solidFill>
                  <a:schemeClr val="tx1"/>
                </a:solidFill>
              </a:rPr>
              <a:t>John Dalton noticed that the elements hydrogen and oxygen always combined together in fixed proportions. To explain this observation he proposed that:</a:t>
            </a:r>
            <a:endParaRPr lang="en-US" altLang="zh-CN" dirty="0">
              <a:solidFill>
                <a:schemeClr val="tx1"/>
              </a:solidFill>
            </a:endParaRPr>
          </a:p>
          <a:p>
            <a:pPr lvl="1"/>
            <a:r>
              <a:rPr lang="en-US" altLang="zh-CN" dirty="0">
                <a:solidFill>
                  <a:schemeClr val="tx1"/>
                </a:solidFill>
              </a:rPr>
              <a:t>all matter is composed of tiny indivisible particles called atoms;</a:t>
            </a:r>
            <a:endParaRPr lang="en-US" altLang="zh-CN" dirty="0">
              <a:solidFill>
                <a:schemeClr val="tx1"/>
              </a:solidFill>
            </a:endParaRPr>
          </a:p>
          <a:p>
            <a:pPr lvl="1"/>
            <a:r>
              <a:rPr lang="en-US" altLang="zh-CN" dirty="0">
                <a:solidFill>
                  <a:schemeClr val="tx1"/>
                </a:solidFill>
              </a:rPr>
              <a:t>atoms cannot be created or destroyed;</a:t>
            </a:r>
            <a:endParaRPr lang="en-US" altLang="zh-CN" dirty="0">
              <a:solidFill>
                <a:schemeClr val="tx1"/>
              </a:solidFill>
            </a:endParaRPr>
          </a:p>
          <a:p>
            <a:pPr lvl="1"/>
            <a:r>
              <a:rPr lang="en-US" altLang="zh-CN" dirty="0">
                <a:solidFill>
                  <a:schemeClr val="tx1"/>
                </a:solidFill>
              </a:rPr>
              <a:t>atoms of the same element are alike in every way;</a:t>
            </a:r>
            <a:endParaRPr lang="en-US" altLang="zh-CN" dirty="0">
              <a:solidFill>
                <a:schemeClr val="tx1"/>
              </a:solidFill>
            </a:endParaRPr>
          </a:p>
          <a:p>
            <a:pPr lvl="1"/>
            <a:r>
              <a:rPr lang="en-US" altLang="zh-CN" dirty="0">
                <a:solidFill>
                  <a:schemeClr val="tx1"/>
                </a:solidFill>
              </a:rPr>
              <a:t>atoms of different elements are different;</a:t>
            </a:r>
            <a:endParaRPr lang="en-US" altLang="zh-CN" dirty="0">
              <a:solidFill>
                <a:schemeClr val="tx1"/>
              </a:solidFill>
            </a:endParaRPr>
          </a:p>
          <a:p>
            <a:pPr lvl="1"/>
            <a:r>
              <a:rPr lang="en-US" altLang="zh-CN" dirty="0">
                <a:solidFill>
                  <a:schemeClr val="tx1"/>
                </a:solidFill>
              </a:rPr>
              <a:t>atoms can combine together in small numbers to form </a:t>
            </a:r>
            <a:r>
              <a:rPr lang="en-US" altLang="zh-CN" b="1" dirty="0">
                <a:solidFill>
                  <a:srgbClr val="FFFF00"/>
                </a:solidFill>
              </a:rPr>
              <a:t>molecules</a:t>
            </a:r>
            <a:r>
              <a:rPr lang="en-US" altLang="zh-CN" dirty="0">
                <a:solidFill>
                  <a:schemeClr val="tx1"/>
                </a:solidFill>
              </a:rPr>
              <a:t>.</a:t>
            </a:r>
            <a:endParaRPr lang="en-US" altLang="zh-CN" dirty="0">
              <a:solidFill>
                <a:schemeClr val="tx1"/>
              </a:solidFill>
            </a:endParaRPr>
          </a:p>
          <a:p>
            <a:r>
              <a:rPr lang="en-US" altLang="zh-CN" dirty="0">
                <a:solidFill>
                  <a:schemeClr val="tx1"/>
                </a:solidFill>
              </a:rPr>
              <a:t>Using this model we can understand how elements react together to make new substances called </a:t>
            </a:r>
            <a:r>
              <a:rPr lang="en-US" altLang="zh-CN" b="1" dirty="0">
                <a:solidFill>
                  <a:srgbClr val="FFFF00"/>
                </a:solidFill>
              </a:rPr>
              <a:t>compounds</a:t>
            </a:r>
            <a:r>
              <a:rPr lang="en-US" altLang="zh-CN" dirty="0">
                <a:solidFill>
                  <a:schemeClr val="tx1"/>
                </a:solidFill>
              </a:rPr>
              <a:t>. </a:t>
            </a:r>
            <a:endParaRPr lang="en-US" altLang="zh-CN" dirty="0">
              <a:solidFill>
                <a:schemeClr val="tx1"/>
              </a:solidFill>
            </a:endParaRPr>
          </a:p>
          <a:p>
            <a:r>
              <a:rPr lang="en-US" altLang="zh-CN" dirty="0">
                <a:solidFill>
                  <a:schemeClr val="tx1"/>
                </a:solidFill>
              </a:rPr>
              <a:t>The compound water, for example, is formed when two hydrogen atoms combine with one oxygen atom to produce one water molecule.</a:t>
            </a:r>
            <a:endParaRPr lang="en-US" altLang="zh-CN" sz="2200" dirty="0">
              <a:solidFill>
                <a:schemeClr val="tx1"/>
              </a:solidFill>
            </a:endParaRPr>
          </a:p>
        </p:txBody>
      </p:sp>
      <p:pic>
        <p:nvPicPr>
          <p:cNvPr id="4" name="图片 3"/>
          <p:cNvPicPr>
            <a:picLocks noChangeAspect="1"/>
          </p:cNvPicPr>
          <p:nvPr/>
        </p:nvPicPr>
        <p:blipFill>
          <a:blip r:embed="rId1"/>
          <a:stretch>
            <a:fillRect/>
          </a:stretch>
        </p:blipFill>
        <p:spPr>
          <a:xfrm>
            <a:off x="6400800" y="0"/>
            <a:ext cx="2737184" cy="40539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4"/>
          <p:cNvSpPr txBox="1">
            <a:spLocks noChangeArrowheads="1"/>
          </p:cNvSpPr>
          <p:nvPr/>
        </p:nvSpPr>
        <p:spPr bwMode="auto">
          <a:xfrm>
            <a:off x="250824" y="188913"/>
            <a:ext cx="65590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sz="2400"/>
              <a:t>e.g. calcium    20 e</a:t>
            </a:r>
            <a:r>
              <a:rPr lang="en-GB" altLang="zh-CN" sz="2400" baseline="30000"/>
              <a:t>-</a:t>
            </a:r>
            <a:r>
              <a:rPr lang="en-GB" altLang="zh-CN" sz="2400"/>
              <a:t>    1s</a:t>
            </a:r>
            <a:r>
              <a:rPr lang="en-GB" altLang="zh-CN" sz="2400" baseline="30000"/>
              <a:t>2  </a:t>
            </a:r>
            <a:r>
              <a:rPr lang="en-GB" altLang="zh-CN" sz="2400"/>
              <a:t>2s</a:t>
            </a:r>
            <a:r>
              <a:rPr lang="en-GB" altLang="zh-CN" sz="2400" baseline="30000"/>
              <a:t>2</a:t>
            </a:r>
            <a:r>
              <a:rPr lang="en-GB" altLang="zh-CN" sz="2400"/>
              <a:t> 2p</a:t>
            </a:r>
            <a:r>
              <a:rPr lang="en-GB" altLang="zh-CN" sz="2400" baseline="30000"/>
              <a:t>6</a:t>
            </a:r>
            <a:r>
              <a:rPr lang="en-GB" altLang="zh-CN" sz="2400"/>
              <a:t> 3s</a:t>
            </a:r>
            <a:r>
              <a:rPr lang="en-GB" altLang="zh-CN" sz="2400" baseline="30000"/>
              <a:t>2</a:t>
            </a:r>
            <a:r>
              <a:rPr lang="en-GB" altLang="zh-CN" sz="2400"/>
              <a:t> 3p</a:t>
            </a:r>
            <a:r>
              <a:rPr lang="en-GB" altLang="zh-CN" sz="2400" baseline="30000"/>
              <a:t>6  </a:t>
            </a:r>
            <a:r>
              <a:rPr lang="en-GB" altLang="zh-CN" sz="2400"/>
              <a:t>4s</a:t>
            </a:r>
            <a:r>
              <a:rPr lang="en-GB" altLang="zh-CN" sz="2400" baseline="30000"/>
              <a:t>2</a:t>
            </a:r>
            <a:endParaRPr lang="en-GB" altLang="zh-CN" sz="2400"/>
          </a:p>
        </p:txBody>
      </p:sp>
      <p:sp>
        <p:nvSpPr>
          <p:cNvPr id="13317" name="Rectangle 5"/>
          <p:cNvSpPr>
            <a:spLocks noChangeArrowheads="1"/>
          </p:cNvSpPr>
          <p:nvPr/>
        </p:nvSpPr>
        <p:spPr bwMode="auto">
          <a:xfrm>
            <a:off x="0" y="957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sp>
        <p:nvSpPr>
          <p:cNvPr id="13318" name="Rectangle 8"/>
          <p:cNvSpPr>
            <a:spLocks noChangeArrowheads="1"/>
          </p:cNvSpPr>
          <p:nvPr/>
        </p:nvSpPr>
        <p:spPr bwMode="auto">
          <a:xfrm>
            <a:off x="0" y="957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graphicFrame>
        <p:nvGraphicFramePr>
          <p:cNvPr id="13319" name="Object 7"/>
          <p:cNvGraphicFramePr>
            <a:graphicFrameLocks noChangeAspect="1"/>
          </p:cNvGraphicFramePr>
          <p:nvPr/>
        </p:nvGraphicFramePr>
        <p:xfrm>
          <a:off x="384175" y="92075"/>
          <a:ext cx="8432800" cy="7077075"/>
        </p:xfrm>
        <a:graphic>
          <a:graphicData uri="http://schemas.openxmlformats.org/presentationml/2006/ole">
            <mc:AlternateContent xmlns:mc="http://schemas.openxmlformats.org/markup-compatibility/2006">
              <mc:Choice xmlns:v="urn:schemas-microsoft-com:vml" Requires="v">
                <p:oleObj spid="_x0000_s4136" name="Picture" r:id="rId1" imgW="26250900" imgH="22117050" progId="Word.Picture.8">
                  <p:embed/>
                </p:oleObj>
              </mc:Choice>
              <mc:Fallback>
                <p:oleObj name="Picture" r:id="rId1" imgW="26250900" imgH="22117050" progId="Word.Picture.8">
                  <p:embed/>
                  <p:pic>
                    <p:nvPicPr>
                      <p:cNvPr id="0" name="图片 4135"/>
                      <p:cNvPicPr>
                        <a:picLocks noChangeAspect="1" noChangeArrowheads="1"/>
                      </p:cNvPicPr>
                      <p:nvPr/>
                    </p:nvPicPr>
                    <p:blipFill>
                      <a:blip r:embed="rId2"/>
                      <a:srcRect/>
                      <a:stretch>
                        <a:fillRect/>
                      </a:stretch>
                    </p:blipFill>
                    <p:spPr bwMode="auto">
                      <a:xfrm>
                        <a:off x="384175" y="92075"/>
                        <a:ext cx="8432800" cy="7077075"/>
                      </a:xfrm>
                      <a:prstGeom prst="rect">
                        <a:avLst/>
                      </a:prstGeom>
                      <a:noFill/>
                      <a:ln>
                        <a:noFill/>
                      </a:ln>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sp>
        <p:nvSpPr>
          <p:cNvPr id="14339" name="Text Box 3"/>
          <p:cNvSpPr txBox="1">
            <a:spLocks noChangeArrowheads="1"/>
          </p:cNvSpPr>
          <p:nvPr/>
        </p:nvSpPr>
        <p:spPr bwMode="auto">
          <a:xfrm>
            <a:off x="0" y="0"/>
            <a:ext cx="21605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GB" altLang="zh-CN"/>
          </a:p>
        </p:txBody>
      </p:sp>
      <p:sp>
        <p:nvSpPr>
          <p:cNvPr id="14340" name="Text Box 4"/>
          <p:cNvSpPr txBox="1">
            <a:spLocks noChangeArrowheads="1"/>
          </p:cNvSpPr>
          <p:nvPr/>
        </p:nvSpPr>
        <p:spPr bwMode="auto">
          <a:xfrm>
            <a:off x="250825" y="188913"/>
            <a:ext cx="6192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sz="2400" dirty="0"/>
              <a:t>e.g.  Ca</a:t>
            </a:r>
            <a:r>
              <a:rPr lang="en-GB" altLang="zh-CN" sz="2400" baseline="30000" dirty="0"/>
              <a:t>2+</a:t>
            </a:r>
            <a:r>
              <a:rPr lang="en-GB" altLang="zh-CN" sz="2400" dirty="0"/>
              <a:t>    18 e</a:t>
            </a:r>
            <a:r>
              <a:rPr lang="en-GB" altLang="zh-CN" sz="2400" baseline="30000" dirty="0"/>
              <a:t>-</a:t>
            </a:r>
            <a:r>
              <a:rPr lang="en-GB" altLang="zh-CN" sz="2400" dirty="0"/>
              <a:t>    1s</a:t>
            </a:r>
            <a:r>
              <a:rPr lang="en-GB" altLang="zh-CN" sz="2400" baseline="30000" dirty="0"/>
              <a:t>2  </a:t>
            </a:r>
            <a:r>
              <a:rPr lang="en-GB" altLang="zh-CN" sz="2400" dirty="0"/>
              <a:t>2s</a:t>
            </a:r>
            <a:r>
              <a:rPr lang="en-GB" altLang="zh-CN" sz="2400" baseline="30000" dirty="0"/>
              <a:t>2</a:t>
            </a:r>
            <a:r>
              <a:rPr lang="en-GB" altLang="zh-CN" sz="2400" dirty="0"/>
              <a:t> 2p</a:t>
            </a:r>
            <a:r>
              <a:rPr lang="en-GB" altLang="zh-CN" sz="2400" baseline="30000" dirty="0"/>
              <a:t>6</a:t>
            </a:r>
            <a:r>
              <a:rPr lang="en-GB" altLang="zh-CN" sz="2400" dirty="0"/>
              <a:t> 3s</a:t>
            </a:r>
            <a:r>
              <a:rPr lang="en-GB" altLang="zh-CN" sz="2400" baseline="30000" dirty="0"/>
              <a:t>2</a:t>
            </a:r>
            <a:r>
              <a:rPr lang="en-GB" altLang="zh-CN" sz="2400" dirty="0"/>
              <a:t> 3p</a:t>
            </a:r>
            <a:r>
              <a:rPr lang="en-GB" altLang="zh-CN" sz="2400" baseline="30000" dirty="0"/>
              <a:t>6</a:t>
            </a:r>
            <a:endParaRPr lang="en-GB" altLang="zh-CN" sz="2400" dirty="0"/>
          </a:p>
        </p:txBody>
      </p:sp>
      <p:sp>
        <p:nvSpPr>
          <p:cNvPr id="14341" name="Rectangle 5"/>
          <p:cNvSpPr>
            <a:spLocks noChangeArrowheads="1"/>
          </p:cNvSpPr>
          <p:nvPr/>
        </p:nvSpPr>
        <p:spPr bwMode="auto">
          <a:xfrm>
            <a:off x="0" y="957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sp>
        <p:nvSpPr>
          <p:cNvPr id="14342" name="Rectangle 6"/>
          <p:cNvSpPr>
            <a:spLocks noChangeArrowheads="1"/>
          </p:cNvSpPr>
          <p:nvPr/>
        </p:nvSpPr>
        <p:spPr bwMode="auto">
          <a:xfrm>
            <a:off x="0" y="957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sp>
        <p:nvSpPr>
          <p:cNvPr id="14343" name="Rectangle 9"/>
          <p:cNvSpPr>
            <a:spLocks noChangeArrowheads="1"/>
          </p:cNvSpPr>
          <p:nvPr/>
        </p:nvSpPr>
        <p:spPr bwMode="auto">
          <a:xfrm>
            <a:off x="0" y="957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graphicFrame>
        <p:nvGraphicFramePr>
          <p:cNvPr id="14344" name="Object 8"/>
          <p:cNvGraphicFramePr>
            <a:graphicFrameLocks noChangeAspect="1"/>
          </p:cNvGraphicFramePr>
          <p:nvPr/>
        </p:nvGraphicFramePr>
        <p:xfrm>
          <a:off x="387350" y="407988"/>
          <a:ext cx="8067675" cy="6772275"/>
        </p:xfrm>
        <a:graphic>
          <a:graphicData uri="http://schemas.openxmlformats.org/presentationml/2006/ole">
            <mc:AlternateContent xmlns:mc="http://schemas.openxmlformats.org/markup-compatibility/2006">
              <mc:Choice xmlns:v="urn:schemas-microsoft-com:vml" Requires="v">
                <p:oleObj spid="_x0000_s5160" name="Picture" r:id="rId1" imgW="26250900" imgH="22117050" progId="Word.Picture.8">
                  <p:embed/>
                </p:oleObj>
              </mc:Choice>
              <mc:Fallback>
                <p:oleObj name="Picture" r:id="rId1" imgW="26250900" imgH="22117050" progId="Word.Picture.8">
                  <p:embed/>
                  <p:pic>
                    <p:nvPicPr>
                      <p:cNvPr id="0" name="图片 5159"/>
                      <p:cNvPicPr>
                        <a:picLocks noChangeAspect="1" noChangeArrowheads="1"/>
                      </p:cNvPicPr>
                      <p:nvPr/>
                    </p:nvPicPr>
                    <p:blipFill>
                      <a:blip r:embed="rId2"/>
                      <a:srcRect/>
                      <a:stretch>
                        <a:fillRect/>
                      </a:stretch>
                    </p:blipFill>
                    <p:spPr bwMode="auto">
                      <a:xfrm>
                        <a:off x="387350" y="407988"/>
                        <a:ext cx="8067675" cy="6772275"/>
                      </a:xfrm>
                      <a:prstGeom prst="rect">
                        <a:avLst/>
                      </a:prstGeom>
                      <a:noFill/>
                      <a:ln>
                        <a:noFill/>
                      </a:ln>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p:cNvSpPr>
          <p:nvPr>
            <p:ph idx="1"/>
          </p:nvPr>
        </p:nvSpPr>
        <p:spPr>
          <a:xfrm>
            <a:off x="539750" y="1557338"/>
            <a:ext cx="8229600" cy="2437146"/>
          </a:xfrm>
        </p:spPr>
        <p:txBody>
          <a:bodyPr>
            <a:normAutofit fontScale="92500"/>
          </a:bodyPr>
          <a:lstStyle/>
          <a:p>
            <a:pPr marL="365125" indent="-365125" eaLnBrk="1" hangingPunct="1">
              <a:lnSpc>
                <a:spcPct val="160000"/>
              </a:lnSpc>
              <a:spcBef>
                <a:spcPct val="100000"/>
              </a:spcBef>
            </a:pPr>
            <a:r>
              <a:rPr lang="en-GB" altLang="zh-CN" sz="2200" dirty="0">
                <a:solidFill>
                  <a:schemeClr val="tx1"/>
                </a:solidFill>
              </a:rPr>
              <a:t>The highest energy electrons are lost when an ion is formed.</a:t>
            </a:r>
            <a:endParaRPr lang="en-GB" altLang="zh-CN" sz="2200" dirty="0">
              <a:solidFill>
                <a:schemeClr val="tx1"/>
              </a:solidFill>
            </a:endParaRPr>
          </a:p>
          <a:p>
            <a:pPr marL="365125" indent="-365125" eaLnBrk="1" hangingPunct="1">
              <a:lnSpc>
                <a:spcPct val="160000"/>
              </a:lnSpc>
              <a:spcBef>
                <a:spcPct val="50000"/>
              </a:spcBef>
            </a:pPr>
            <a:r>
              <a:rPr lang="en-GB" altLang="zh-CN" sz="2200" dirty="0">
                <a:solidFill>
                  <a:schemeClr val="tx1"/>
                </a:solidFill>
              </a:rPr>
              <a:t>Once the 4s and 3d orbitals are occupied, 4s moves above 3d in energy, the transition metals then lose there ‘s’ electrons before their ‘d’ electrons.</a:t>
            </a:r>
            <a:endParaRPr lang="en-GB" altLang="zh-CN" sz="2200" dirty="0">
              <a:solidFill>
                <a:schemeClr val="tx1"/>
              </a:solidFill>
            </a:endParaRPr>
          </a:p>
        </p:txBody>
      </p:sp>
      <p:sp>
        <p:nvSpPr>
          <p:cNvPr id="15363" name="Rectangle 3"/>
          <p:cNvSpPr>
            <a:spLocks noChangeArrowheads="1"/>
          </p:cNvSpPr>
          <p:nvPr/>
        </p:nvSpPr>
        <p:spPr bwMode="auto">
          <a:xfrm>
            <a:off x="684213" y="404813"/>
            <a:ext cx="7772400" cy="719137"/>
          </a:xfrm>
          <a:prstGeom prst="rect">
            <a:avLst/>
          </a:prstGeom>
          <a:noFill/>
          <a:ln w="9525">
            <a:solidFill>
              <a:schemeClr val="tx1"/>
            </a:solidFill>
            <a:miter lim="800000"/>
          </a:ln>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GB" altLang="zh-CN" sz="4200" dirty="0">
                <a:latin typeface="Arial Black" panose="020B0A04020102020204" pitchFamily="34" charset="0"/>
              </a:rPr>
              <a:t>Ions</a:t>
            </a:r>
            <a:endParaRPr lang="en-GB" altLang="zh-CN" sz="4200" dirty="0">
              <a:latin typeface="Arial Black" panose="020B0A04020102020204" pitchFamily="34" charset="0"/>
            </a:endParaRPr>
          </a:p>
        </p:txBody>
      </p:sp>
      <p:sp>
        <p:nvSpPr>
          <p:cNvPr id="15364" name="Rectangle 4"/>
          <p:cNvSpPr>
            <a:spLocks noChangeArrowheads="1"/>
          </p:cNvSpPr>
          <p:nvPr/>
        </p:nvSpPr>
        <p:spPr bwMode="auto">
          <a:xfrm>
            <a:off x="0" y="2447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a:xfrm>
            <a:off x="457200" y="704850"/>
            <a:ext cx="7769225" cy="722313"/>
          </a:xfrm>
          <a:noFill/>
        </p:spPr>
        <p:txBody>
          <a:bodyPr/>
          <a:lstStyle/>
          <a:p>
            <a:pPr algn="ctr" eaLnBrk="1" hangingPunct="1"/>
            <a:r>
              <a:rPr lang="en-US" altLang="zh-CN" sz="3600" dirty="0">
                <a:latin typeface="Arial Black" panose="020B0A04020102020204" pitchFamily="34" charset="0"/>
                <a:ea typeface="宋体" panose="02010600030101010101" pitchFamily="2" charset="-122"/>
              </a:rPr>
              <a:t>Ions in period 4</a:t>
            </a:r>
            <a:endParaRPr lang="en-US" altLang="zh-CN" sz="3600" dirty="0">
              <a:latin typeface="Arial Black" panose="020B0A04020102020204" pitchFamily="34" charset="0"/>
              <a:ea typeface="宋体" panose="02010600030101010101" pitchFamily="2" charset="-122"/>
            </a:endParaRPr>
          </a:p>
        </p:txBody>
      </p:sp>
      <p:sp>
        <p:nvSpPr>
          <p:cNvPr id="16387" name="Rectangle 3"/>
          <p:cNvSpPr>
            <a:spLocks noGrp="1"/>
          </p:cNvSpPr>
          <p:nvPr>
            <p:ph idx="1"/>
          </p:nvPr>
        </p:nvSpPr>
        <p:spPr/>
        <p:txBody>
          <a:bodyPr/>
          <a:lstStyle/>
          <a:p>
            <a:pPr eaLnBrk="1" hangingPunct="1"/>
            <a:r>
              <a:rPr lang="en-US" altLang="zh-CN" dirty="0">
                <a:solidFill>
                  <a:schemeClr val="tx1"/>
                </a:solidFill>
              </a:rPr>
              <a:t>Manganese 2</a:t>
            </a:r>
            <a:r>
              <a:rPr lang="en-US" altLang="zh-CN" baseline="30000" dirty="0">
                <a:solidFill>
                  <a:schemeClr val="tx1"/>
                </a:solidFill>
              </a:rPr>
              <a:t>+</a:t>
            </a:r>
            <a:r>
              <a:rPr lang="en-US" altLang="zh-CN" dirty="0">
                <a:solidFill>
                  <a:schemeClr val="tx1"/>
                </a:solidFill>
              </a:rPr>
              <a:t> would be</a:t>
            </a:r>
            <a:endParaRPr lang="en-US" altLang="zh-CN" dirty="0">
              <a:solidFill>
                <a:schemeClr val="tx1"/>
              </a:solidFill>
            </a:endParaRPr>
          </a:p>
          <a:p>
            <a:pPr eaLnBrk="1" hangingPunct="1">
              <a:buFont typeface="Wingdings 2" panose="05020102010507070707" pitchFamily="18" charset="2"/>
              <a:buNone/>
            </a:pPr>
            <a:endParaRPr lang="en-US" altLang="zh-CN" dirty="0"/>
          </a:p>
        </p:txBody>
      </p:sp>
      <p:sp>
        <p:nvSpPr>
          <p:cNvPr id="16388" name="Rectangle 4"/>
          <p:cNvSpPr>
            <a:spLocks noChangeArrowheads="1"/>
          </p:cNvSpPr>
          <p:nvPr/>
        </p:nvSpPr>
        <p:spPr bwMode="auto">
          <a:xfrm>
            <a:off x="2790825" y="3135313"/>
            <a:ext cx="37240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zh-CN" sz="2800" dirty="0">
                <a:latin typeface="Constantia" panose="02030602050306030303" pitchFamily="18" charset="0"/>
              </a:rPr>
              <a:t>1s</a:t>
            </a:r>
            <a:r>
              <a:rPr lang="en-GB" altLang="zh-CN" sz="2800" baseline="30000" dirty="0">
                <a:latin typeface="Constantia" panose="02030602050306030303" pitchFamily="18" charset="0"/>
              </a:rPr>
              <a:t>2</a:t>
            </a:r>
            <a:r>
              <a:rPr lang="en-GB" altLang="zh-CN" sz="2800" dirty="0">
                <a:latin typeface="Constantia" panose="02030602050306030303" pitchFamily="18" charset="0"/>
              </a:rPr>
              <a:t>  2s</a:t>
            </a:r>
            <a:r>
              <a:rPr lang="en-GB" altLang="zh-CN" sz="2800" baseline="30000" dirty="0">
                <a:latin typeface="Constantia" panose="02030602050306030303" pitchFamily="18" charset="0"/>
              </a:rPr>
              <a:t>2</a:t>
            </a:r>
            <a:r>
              <a:rPr lang="en-GB" altLang="zh-CN" sz="2800" dirty="0">
                <a:latin typeface="Constantia" panose="02030602050306030303" pitchFamily="18" charset="0"/>
              </a:rPr>
              <a:t>  2p</a:t>
            </a:r>
            <a:r>
              <a:rPr lang="en-GB" altLang="zh-CN" sz="2800" baseline="30000" dirty="0">
                <a:latin typeface="Constantia" panose="02030602050306030303" pitchFamily="18" charset="0"/>
              </a:rPr>
              <a:t>6</a:t>
            </a:r>
            <a:r>
              <a:rPr lang="en-GB" altLang="zh-CN" sz="2800" dirty="0">
                <a:latin typeface="Constantia" panose="02030602050306030303" pitchFamily="18" charset="0"/>
              </a:rPr>
              <a:t>  3s</a:t>
            </a:r>
            <a:r>
              <a:rPr lang="en-GB" altLang="zh-CN" sz="2800" baseline="30000" dirty="0">
                <a:latin typeface="Constantia" panose="02030602050306030303" pitchFamily="18" charset="0"/>
              </a:rPr>
              <a:t>2</a:t>
            </a:r>
            <a:r>
              <a:rPr lang="en-GB" altLang="zh-CN" sz="2800" dirty="0">
                <a:latin typeface="Constantia" panose="02030602050306030303" pitchFamily="18" charset="0"/>
              </a:rPr>
              <a:t>  3p</a:t>
            </a:r>
            <a:r>
              <a:rPr lang="en-GB" altLang="zh-CN" sz="2800" baseline="30000" dirty="0">
                <a:latin typeface="Constantia" panose="02030602050306030303" pitchFamily="18" charset="0"/>
              </a:rPr>
              <a:t>6</a:t>
            </a:r>
            <a:r>
              <a:rPr lang="en-GB" altLang="zh-CN" sz="2800" dirty="0">
                <a:latin typeface="Constantia" panose="02030602050306030303" pitchFamily="18" charset="0"/>
              </a:rPr>
              <a:t> </a:t>
            </a:r>
            <a:r>
              <a:rPr lang="en-GB" altLang="zh-CN" sz="2800" b="1" dirty="0">
                <a:solidFill>
                  <a:srgbClr val="FFFF00"/>
                </a:solidFill>
                <a:latin typeface="Constantia" panose="02030602050306030303" pitchFamily="18" charset="0"/>
              </a:rPr>
              <a:t>3d</a:t>
            </a:r>
            <a:r>
              <a:rPr lang="en-GB" altLang="zh-CN" sz="2800" b="1" baseline="30000" dirty="0">
                <a:solidFill>
                  <a:srgbClr val="FFFF00"/>
                </a:solidFill>
                <a:latin typeface="Constantia" panose="02030602050306030303" pitchFamily="18" charset="0"/>
              </a:rPr>
              <a:t>5</a:t>
            </a:r>
            <a:endParaRPr lang="en-US" altLang="zh-CN" sz="2800" b="1" baseline="30000" dirty="0">
              <a:solidFill>
                <a:srgbClr val="FFFF00"/>
              </a:solidFill>
              <a:latin typeface="Constantia" panose="02030602050306030303"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idx="1"/>
          </p:nvPr>
        </p:nvSpPr>
        <p:spPr>
          <a:xfrm>
            <a:off x="468313" y="1557338"/>
            <a:ext cx="8301037" cy="4032250"/>
          </a:xfrm>
        </p:spPr>
        <p:txBody>
          <a:bodyPr/>
          <a:lstStyle/>
          <a:p>
            <a:pPr marL="365125" indent="-365125" eaLnBrk="1" hangingPunct="1">
              <a:spcBef>
                <a:spcPct val="100000"/>
              </a:spcBef>
              <a:tabLst>
                <a:tab pos="1082675" algn="l"/>
                <a:tab pos="1965325" algn="l"/>
              </a:tabLst>
            </a:pPr>
            <a:r>
              <a:rPr lang="en-GB" altLang="zh-CN" sz="2800" dirty="0">
                <a:solidFill>
                  <a:schemeClr val="tx1"/>
                </a:solidFill>
              </a:rPr>
              <a:t>Cu and Cr do not have the expected electron structure.</a:t>
            </a:r>
            <a:endParaRPr lang="en-GB" altLang="zh-CN" sz="2800" dirty="0">
              <a:solidFill>
                <a:schemeClr val="tx1"/>
              </a:solidFill>
            </a:endParaRPr>
          </a:p>
          <a:p>
            <a:pPr marL="365125" indent="-365125" eaLnBrk="1" hangingPunct="1">
              <a:spcBef>
                <a:spcPct val="100000"/>
              </a:spcBef>
              <a:buFontTx/>
              <a:buNone/>
              <a:tabLst>
                <a:tab pos="1082675" algn="l"/>
                <a:tab pos="1965325" algn="l"/>
              </a:tabLst>
            </a:pPr>
            <a:r>
              <a:rPr lang="en-GB" altLang="zh-CN" sz="2800" dirty="0">
                <a:solidFill>
                  <a:schemeClr val="tx1"/>
                </a:solidFill>
              </a:rPr>
              <a:t>	Cr  	=	1s</a:t>
            </a:r>
            <a:r>
              <a:rPr lang="en-GB" altLang="zh-CN" sz="2800" baseline="30000" dirty="0">
                <a:solidFill>
                  <a:schemeClr val="tx1"/>
                </a:solidFill>
              </a:rPr>
              <a:t>2</a:t>
            </a:r>
            <a:r>
              <a:rPr lang="en-GB" altLang="zh-CN" sz="2800" dirty="0">
                <a:solidFill>
                  <a:schemeClr val="tx1"/>
                </a:solidFill>
              </a:rPr>
              <a:t>  2s</a:t>
            </a:r>
            <a:r>
              <a:rPr lang="en-GB" altLang="zh-CN" sz="2800" baseline="30000" dirty="0">
                <a:solidFill>
                  <a:schemeClr val="tx1"/>
                </a:solidFill>
              </a:rPr>
              <a:t>2</a:t>
            </a:r>
            <a:r>
              <a:rPr lang="en-GB" altLang="zh-CN" sz="2800" dirty="0">
                <a:solidFill>
                  <a:schemeClr val="tx1"/>
                </a:solidFill>
              </a:rPr>
              <a:t>  2p</a:t>
            </a:r>
            <a:r>
              <a:rPr lang="en-GB" altLang="zh-CN" sz="2800" baseline="30000" dirty="0">
                <a:solidFill>
                  <a:schemeClr val="tx1"/>
                </a:solidFill>
              </a:rPr>
              <a:t>6</a:t>
            </a:r>
            <a:r>
              <a:rPr lang="en-GB" altLang="zh-CN" sz="2800" dirty="0">
                <a:solidFill>
                  <a:schemeClr val="tx1"/>
                </a:solidFill>
              </a:rPr>
              <a:t>  3s</a:t>
            </a:r>
            <a:r>
              <a:rPr lang="en-GB" altLang="zh-CN" sz="2800" baseline="30000" dirty="0">
                <a:solidFill>
                  <a:schemeClr val="tx1"/>
                </a:solidFill>
              </a:rPr>
              <a:t>2</a:t>
            </a:r>
            <a:r>
              <a:rPr lang="en-GB" altLang="zh-CN" sz="2800" dirty="0">
                <a:solidFill>
                  <a:schemeClr val="tx1"/>
                </a:solidFill>
              </a:rPr>
              <a:t>  3p</a:t>
            </a:r>
            <a:r>
              <a:rPr lang="en-GB" altLang="zh-CN" sz="2800" baseline="30000" dirty="0">
                <a:solidFill>
                  <a:schemeClr val="tx1"/>
                </a:solidFill>
              </a:rPr>
              <a:t>6</a:t>
            </a:r>
            <a:r>
              <a:rPr lang="en-GB" altLang="zh-CN" sz="2800" dirty="0">
                <a:solidFill>
                  <a:schemeClr val="tx1"/>
                </a:solidFill>
              </a:rPr>
              <a:t>  </a:t>
            </a:r>
            <a:r>
              <a:rPr lang="en-GB" altLang="zh-CN" sz="2800" b="1" dirty="0">
                <a:solidFill>
                  <a:srgbClr val="FFFF00"/>
                </a:solidFill>
              </a:rPr>
              <a:t>4s</a:t>
            </a:r>
            <a:r>
              <a:rPr lang="en-GB" altLang="zh-CN" sz="2800" b="1" baseline="30000" dirty="0">
                <a:solidFill>
                  <a:srgbClr val="FFFF00"/>
                </a:solidFill>
              </a:rPr>
              <a:t>1</a:t>
            </a:r>
            <a:r>
              <a:rPr lang="en-GB" altLang="zh-CN" sz="2800" b="1" dirty="0">
                <a:solidFill>
                  <a:srgbClr val="FFFF00"/>
                </a:solidFill>
              </a:rPr>
              <a:t>  3d</a:t>
            </a:r>
            <a:r>
              <a:rPr lang="en-GB" altLang="zh-CN" sz="2800" b="1" baseline="30000" dirty="0">
                <a:solidFill>
                  <a:srgbClr val="FFFF00"/>
                </a:solidFill>
              </a:rPr>
              <a:t>5</a:t>
            </a:r>
            <a:r>
              <a:rPr lang="en-GB" altLang="zh-CN" sz="2800" b="1" dirty="0">
                <a:solidFill>
                  <a:srgbClr val="FFFF00"/>
                </a:solidFill>
              </a:rPr>
              <a:t> </a:t>
            </a:r>
            <a:r>
              <a:rPr lang="en-GB" altLang="zh-CN" sz="2800" dirty="0">
                <a:solidFill>
                  <a:schemeClr val="tx1"/>
                </a:solidFill>
              </a:rPr>
              <a:t>                               	</a:t>
            </a:r>
            <a:r>
              <a:rPr lang="en-GB" altLang="zh-CN" sz="2800" b="1" dirty="0">
                <a:solidFill>
                  <a:schemeClr val="tx1"/>
                </a:solidFill>
              </a:rPr>
              <a:t>NOT	</a:t>
            </a:r>
            <a:r>
              <a:rPr lang="en-GB" altLang="zh-CN" sz="2800" dirty="0">
                <a:solidFill>
                  <a:schemeClr val="tx1"/>
                </a:solidFill>
              </a:rPr>
              <a:t>1s</a:t>
            </a:r>
            <a:r>
              <a:rPr lang="en-GB" altLang="zh-CN" sz="2800" baseline="30000" dirty="0">
                <a:solidFill>
                  <a:schemeClr val="tx1"/>
                </a:solidFill>
              </a:rPr>
              <a:t>2</a:t>
            </a:r>
            <a:r>
              <a:rPr lang="en-GB" altLang="zh-CN" sz="2800" dirty="0">
                <a:solidFill>
                  <a:schemeClr val="tx1"/>
                </a:solidFill>
              </a:rPr>
              <a:t>  2s</a:t>
            </a:r>
            <a:r>
              <a:rPr lang="en-GB" altLang="zh-CN" sz="2800" baseline="30000" dirty="0">
                <a:solidFill>
                  <a:schemeClr val="tx1"/>
                </a:solidFill>
              </a:rPr>
              <a:t>2</a:t>
            </a:r>
            <a:r>
              <a:rPr lang="en-GB" altLang="zh-CN" sz="2800" dirty="0">
                <a:solidFill>
                  <a:schemeClr val="tx1"/>
                </a:solidFill>
              </a:rPr>
              <a:t>  2p</a:t>
            </a:r>
            <a:r>
              <a:rPr lang="en-GB" altLang="zh-CN" sz="2800" baseline="30000" dirty="0">
                <a:solidFill>
                  <a:schemeClr val="tx1"/>
                </a:solidFill>
              </a:rPr>
              <a:t>6</a:t>
            </a:r>
            <a:r>
              <a:rPr lang="en-GB" altLang="zh-CN" sz="2800" dirty="0">
                <a:solidFill>
                  <a:schemeClr val="tx1"/>
                </a:solidFill>
              </a:rPr>
              <a:t>  3s</a:t>
            </a:r>
            <a:r>
              <a:rPr lang="en-GB" altLang="zh-CN" sz="2800" baseline="30000" dirty="0">
                <a:solidFill>
                  <a:schemeClr val="tx1"/>
                </a:solidFill>
              </a:rPr>
              <a:t>2</a:t>
            </a:r>
            <a:r>
              <a:rPr lang="en-GB" altLang="zh-CN" sz="2800" dirty="0">
                <a:solidFill>
                  <a:schemeClr val="tx1"/>
                </a:solidFill>
              </a:rPr>
              <a:t>  3p</a:t>
            </a:r>
            <a:r>
              <a:rPr lang="en-GB" altLang="zh-CN" sz="2800" baseline="30000" dirty="0">
                <a:solidFill>
                  <a:schemeClr val="tx1"/>
                </a:solidFill>
              </a:rPr>
              <a:t>6</a:t>
            </a:r>
            <a:r>
              <a:rPr lang="en-GB" altLang="zh-CN" sz="2800" dirty="0">
                <a:solidFill>
                  <a:schemeClr val="tx1"/>
                </a:solidFill>
              </a:rPr>
              <a:t>  </a:t>
            </a:r>
            <a:r>
              <a:rPr lang="en-GB" altLang="zh-CN" sz="2800" dirty="0">
                <a:solidFill>
                  <a:srgbClr val="FFFF00"/>
                </a:solidFill>
              </a:rPr>
              <a:t>4s</a:t>
            </a:r>
            <a:r>
              <a:rPr lang="en-GB" altLang="zh-CN" sz="2800" baseline="30000" dirty="0">
                <a:solidFill>
                  <a:srgbClr val="FFFF00"/>
                </a:solidFill>
              </a:rPr>
              <a:t>2</a:t>
            </a:r>
            <a:r>
              <a:rPr lang="en-GB" altLang="zh-CN" sz="2800" dirty="0">
                <a:solidFill>
                  <a:srgbClr val="FFFF00"/>
                </a:solidFill>
              </a:rPr>
              <a:t>  3d</a:t>
            </a:r>
            <a:r>
              <a:rPr lang="en-GB" altLang="zh-CN" sz="2800" baseline="30000" dirty="0">
                <a:solidFill>
                  <a:srgbClr val="FFFF00"/>
                </a:solidFill>
              </a:rPr>
              <a:t>4</a:t>
            </a:r>
            <a:endParaRPr lang="en-GB" altLang="zh-CN" sz="2800" baseline="30000" dirty="0">
              <a:solidFill>
                <a:srgbClr val="FFFF00"/>
              </a:solidFill>
            </a:endParaRPr>
          </a:p>
          <a:p>
            <a:pPr marL="365125" indent="-365125" eaLnBrk="1" hangingPunct="1">
              <a:spcBef>
                <a:spcPct val="100000"/>
              </a:spcBef>
              <a:buFontTx/>
              <a:buNone/>
              <a:tabLst>
                <a:tab pos="1082675" algn="l"/>
                <a:tab pos="1965325" algn="l"/>
              </a:tabLst>
            </a:pPr>
            <a:r>
              <a:rPr lang="en-GB" altLang="zh-CN" sz="2800" dirty="0">
                <a:solidFill>
                  <a:schemeClr val="tx1"/>
                </a:solidFill>
              </a:rPr>
              <a:t>	Cu  	=	1s</a:t>
            </a:r>
            <a:r>
              <a:rPr lang="en-GB" altLang="zh-CN" sz="2800" baseline="30000" dirty="0">
                <a:solidFill>
                  <a:schemeClr val="tx1"/>
                </a:solidFill>
              </a:rPr>
              <a:t>2</a:t>
            </a:r>
            <a:r>
              <a:rPr lang="en-GB" altLang="zh-CN" sz="2800" dirty="0">
                <a:solidFill>
                  <a:schemeClr val="tx1"/>
                </a:solidFill>
              </a:rPr>
              <a:t>  2s</a:t>
            </a:r>
            <a:r>
              <a:rPr lang="en-GB" altLang="zh-CN" sz="2800" baseline="30000" dirty="0">
                <a:solidFill>
                  <a:schemeClr val="tx1"/>
                </a:solidFill>
              </a:rPr>
              <a:t>2</a:t>
            </a:r>
            <a:r>
              <a:rPr lang="en-GB" altLang="zh-CN" sz="2800" dirty="0">
                <a:solidFill>
                  <a:schemeClr val="tx1"/>
                </a:solidFill>
              </a:rPr>
              <a:t>  2p</a:t>
            </a:r>
            <a:r>
              <a:rPr lang="en-GB" altLang="zh-CN" sz="2800" baseline="30000" dirty="0">
                <a:solidFill>
                  <a:schemeClr val="tx1"/>
                </a:solidFill>
              </a:rPr>
              <a:t>6</a:t>
            </a:r>
            <a:r>
              <a:rPr lang="en-GB" altLang="zh-CN" sz="2800" dirty="0">
                <a:solidFill>
                  <a:schemeClr val="tx1"/>
                </a:solidFill>
              </a:rPr>
              <a:t>  3s</a:t>
            </a:r>
            <a:r>
              <a:rPr lang="en-GB" altLang="zh-CN" sz="2800" baseline="30000" dirty="0">
                <a:solidFill>
                  <a:schemeClr val="tx1"/>
                </a:solidFill>
              </a:rPr>
              <a:t>2</a:t>
            </a:r>
            <a:r>
              <a:rPr lang="en-GB" altLang="zh-CN" sz="2800" dirty="0">
                <a:solidFill>
                  <a:schemeClr val="tx1"/>
                </a:solidFill>
              </a:rPr>
              <a:t>  3p</a:t>
            </a:r>
            <a:r>
              <a:rPr lang="en-GB" altLang="zh-CN" sz="2800" baseline="30000" dirty="0">
                <a:solidFill>
                  <a:schemeClr val="tx1"/>
                </a:solidFill>
              </a:rPr>
              <a:t>6</a:t>
            </a:r>
            <a:r>
              <a:rPr lang="en-GB" altLang="zh-CN" sz="2800" dirty="0">
                <a:solidFill>
                  <a:schemeClr val="tx1"/>
                </a:solidFill>
              </a:rPr>
              <a:t>  </a:t>
            </a:r>
            <a:r>
              <a:rPr lang="en-GB" altLang="zh-CN" sz="2800" b="1" dirty="0">
                <a:solidFill>
                  <a:srgbClr val="FFFF00"/>
                </a:solidFill>
              </a:rPr>
              <a:t>4s</a:t>
            </a:r>
            <a:r>
              <a:rPr lang="en-GB" altLang="zh-CN" sz="2800" b="1" baseline="30000" dirty="0">
                <a:solidFill>
                  <a:srgbClr val="FFFF00"/>
                </a:solidFill>
              </a:rPr>
              <a:t>1</a:t>
            </a:r>
            <a:r>
              <a:rPr lang="en-GB" altLang="zh-CN" sz="2800" b="1" dirty="0">
                <a:solidFill>
                  <a:srgbClr val="FFFF00"/>
                </a:solidFill>
              </a:rPr>
              <a:t>  3d</a:t>
            </a:r>
            <a:r>
              <a:rPr lang="en-GB" altLang="zh-CN" sz="2800" b="1" baseline="30000" dirty="0">
                <a:solidFill>
                  <a:srgbClr val="FFFF00"/>
                </a:solidFill>
              </a:rPr>
              <a:t>10</a:t>
            </a:r>
            <a:r>
              <a:rPr lang="en-GB" altLang="zh-CN" sz="2800" b="1" dirty="0">
                <a:solidFill>
                  <a:srgbClr val="FFFF00"/>
                </a:solidFill>
              </a:rPr>
              <a:t>                                </a:t>
            </a:r>
            <a:r>
              <a:rPr lang="en-GB" altLang="zh-CN" sz="2800" dirty="0">
                <a:solidFill>
                  <a:schemeClr val="tx1"/>
                </a:solidFill>
              </a:rPr>
              <a:t>	</a:t>
            </a:r>
            <a:r>
              <a:rPr lang="en-GB" altLang="zh-CN" sz="2800" b="1" dirty="0">
                <a:solidFill>
                  <a:schemeClr val="tx1"/>
                </a:solidFill>
              </a:rPr>
              <a:t>NOT	</a:t>
            </a:r>
            <a:r>
              <a:rPr lang="en-GB" altLang="zh-CN" sz="2800" dirty="0">
                <a:solidFill>
                  <a:schemeClr val="tx1"/>
                </a:solidFill>
              </a:rPr>
              <a:t>1s</a:t>
            </a:r>
            <a:r>
              <a:rPr lang="en-GB" altLang="zh-CN" sz="2800" baseline="30000" dirty="0">
                <a:solidFill>
                  <a:schemeClr val="tx1"/>
                </a:solidFill>
              </a:rPr>
              <a:t>2</a:t>
            </a:r>
            <a:r>
              <a:rPr lang="en-GB" altLang="zh-CN" sz="2800" dirty="0">
                <a:solidFill>
                  <a:schemeClr val="tx1"/>
                </a:solidFill>
              </a:rPr>
              <a:t>  2s</a:t>
            </a:r>
            <a:r>
              <a:rPr lang="en-GB" altLang="zh-CN" sz="2800" baseline="30000" dirty="0">
                <a:solidFill>
                  <a:schemeClr val="tx1"/>
                </a:solidFill>
              </a:rPr>
              <a:t>2</a:t>
            </a:r>
            <a:r>
              <a:rPr lang="en-GB" altLang="zh-CN" sz="2800" dirty="0">
                <a:solidFill>
                  <a:schemeClr val="tx1"/>
                </a:solidFill>
              </a:rPr>
              <a:t>  2p</a:t>
            </a:r>
            <a:r>
              <a:rPr lang="en-GB" altLang="zh-CN" sz="2800" baseline="30000" dirty="0">
                <a:solidFill>
                  <a:schemeClr val="tx1"/>
                </a:solidFill>
              </a:rPr>
              <a:t>6</a:t>
            </a:r>
            <a:r>
              <a:rPr lang="en-GB" altLang="zh-CN" sz="2800" dirty="0">
                <a:solidFill>
                  <a:schemeClr val="tx1"/>
                </a:solidFill>
              </a:rPr>
              <a:t>  3s</a:t>
            </a:r>
            <a:r>
              <a:rPr lang="en-GB" altLang="zh-CN" sz="2800" baseline="30000" dirty="0">
                <a:solidFill>
                  <a:schemeClr val="tx1"/>
                </a:solidFill>
              </a:rPr>
              <a:t>2</a:t>
            </a:r>
            <a:r>
              <a:rPr lang="en-GB" altLang="zh-CN" sz="2800" dirty="0">
                <a:solidFill>
                  <a:schemeClr val="tx1"/>
                </a:solidFill>
              </a:rPr>
              <a:t>  3p</a:t>
            </a:r>
            <a:r>
              <a:rPr lang="en-GB" altLang="zh-CN" sz="2800" baseline="30000" dirty="0">
                <a:solidFill>
                  <a:schemeClr val="tx1"/>
                </a:solidFill>
              </a:rPr>
              <a:t>6</a:t>
            </a:r>
            <a:r>
              <a:rPr lang="en-GB" altLang="zh-CN" sz="2800" dirty="0">
                <a:solidFill>
                  <a:schemeClr val="tx1"/>
                </a:solidFill>
              </a:rPr>
              <a:t>  </a:t>
            </a:r>
            <a:r>
              <a:rPr lang="en-GB" altLang="zh-CN" sz="2800" dirty="0">
                <a:solidFill>
                  <a:srgbClr val="FFFF00"/>
                </a:solidFill>
              </a:rPr>
              <a:t>4s</a:t>
            </a:r>
            <a:r>
              <a:rPr lang="en-GB" altLang="zh-CN" sz="2800" baseline="30000" dirty="0">
                <a:solidFill>
                  <a:srgbClr val="FFFF00"/>
                </a:solidFill>
              </a:rPr>
              <a:t>2</a:t>
            </a:r>
            <a:r>
              <a:rPr lang="en-GB" altLang="zh-CN" sz="2800" dirty="0">
                <a:solidFill>
                  <a:srgbClr val="FFFF00"/>
                </a:solidFill>
              </a:rPr>
              <a:t>  3d</a:t>
            </a:r>
            <a:r>
              <a:rPr lang="en-GB" altLang="zh-CN" sz="2800" baseline="30000" dirty="0">
                <a:solidFill>
                  <a:srgbClr val="FFFF00"/>
                </a:solidFill>
              </a:rPr>
              <a:t>9</a:t>
            </a:r>
            <a:endParaRPr lang="en-GB" altLang="zh-CN" sz="2800" dirty="0">
              <a:solidFill>
                <a:srgbClr val="FFFF00"/>
              </a:solidFill>
            </a:endParaRPr>
          </a:p>
        </p:txBody>
      </p:sp>
      <p:sp>
        <p:nvSpPr>
          <p:cNvPr id="17411" name="Rectangle 3"/>
          <p:cNvSpPr>
            <a:spLocks noChangeArrowheads="1"/>
          </p:cNvSpPr>
          <p:nvPr/>
        </p:nvSpPr>
        <p:spPr bwMode="auto">
          <a:xfrm>
            <a:off x="684213" y="404813"/>
            <a:ext cx="7772400" cy="719137"/>
          </a:xfrm>
          <a:prstGeom prst="rect">
            <a:avLst/>
          </a:prstGeom>
          <a:noFill/>
          <a:ln w="9525">
            <a:solidFill>
              <a:schemeClr val="tx1"/>
            </a:solidFill>
            <a:miter lim="800000"/>
          </a:ln>
        </p:spPr>
        <p:txBody>
          <a:bodyPr anchor="ctr"/>
          <a:lstStyle/>
          <a:p>
            <a:pPr algn="ctr">
              <a:defRPr/>
            </a:pPr>
            <a:r>
              <a:rPr lang="en-GB" sz="3600" dirty="0">
                <a:latin typeface="Arial Black" panose="020B0A04020102020204" pitchFamily="34" charset="0"/>
                <a:cs typeface="Arial" panose="020B0604020202020204" pitchFamily="34" charset="0"/>
              </a:rPr>
              <a:t>Cu &amp; Cr</a:t>
            </a:r>
            <a:endParaRPr lang="en-GB" sz="3600" dirty="0">
              <a:latin typeface="Arial Black" panose="020B0A04020102020204" pitchFamily="34" charset="0"/>
              <a:cs typeface="Arial" panose="020B0604020202020204" pitchFamily="34" charset="0"/>
            </a:endParaRPr>
          </a:p>
        </p:txBody>
      </p:sp>
      <p:sp>
        <p:nvSpPr>
          <p:cNvPr id="17412" name="Rectangle 4"/>
          <p:cNvSpPr>
            <a:spLocks noChangeArrowheads="1"/>
          </p:cNvSpPr>
          <p:nvPr/>
        </p:nvSpPr>
        <p:spPr bwMode="auto">
          <a:xfrm>
            <a:off x="0" y="2447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1684" y="436035"/>
            <a:ext cx="7407442" cy="1140102"/>
          </a:xfrm>
        </p:spPr>
        <p:txBody>
          <a:bodyPr/>
          <a:lstStyle/>
          <a:p>
            <a:r>
              <a:rPr lang="en-US" altLang="zh-CN" dirty="0"/>
              <a:t>Electronic configuration and the Periodic Table</a:t>
            </a:r>
            <a:endParaRPr lang="zh-CN" altLang="en-US" dirty="0"/>
          </a:p>
        </p:txBody>
      </p:sp>
      <p:sp>
        <p:nvSpPr>
          <p:cNvPr id="3" name="内容占位符 2"/>
          <p:cNvSpPr>
            <a:spLocks noGrp="1"/>
          </p:cNvSpPr>
          <p:nvPr>
            <p:ph idx="1"/>
          </p:nvPr>
        </p:nvSpPr>
        <p:spPr>
          <a:xfrm>
            <a:off x="437147" y="1864896"/>
            <a:ext cx="8574506" cy="3597442"/>
          </a:xfrm>
        </p:spPr>
        <p:txBody>
          <a:bodyPr>
            <a:normAutofit/>
          </a:bodyPr>
          <a:lstStyle/>
          <a:p>
            <a:r>
              <a:rPr lang="en-US" altLang="zh-CN" dirty="0">
                <a:solidFill>
                  <a:schemeClr val="tx1"/>
                </a:solidFill>
              </a:rPr>
              <a:t>We are now in a position to understand the structure of the Periodic Table:</a:t>
            </a:r>
            <a:endParaRPr lang="en-US" altLang="zh-CN" dirty="0">
              <a:solidFill>
                <a:schemeClr val="tx1"/>
              </a:solidFill>
            </a:endParaRPr>
          </a:p>
          <a:p>
            <a:pPr lvl="1"/>
            <a:r>
              <a:rPr lang="en-US" altLang="zh-CN" sz="2000" dirty="0">
                <a:solidFill>
                  <a:schemeClr val="tx1"/>
                </a:solidFill>
              </a:rPr>
              <a:t>elements whose valence electrons occupy an s sub-level make up the </a:t>
            </a:r>
            <a:r>
              <a:rPr lang="en-US" altLang="zh-CN" sz="2000" b="1" dirty="0">
                <a:solidFill>
                  <a:srgbClr val="FFFF00"/>
                </a:solidFill>
              </a:rPr>
              <a:t>s block</a:t>
            </a:r>
            <a:r>
              <a:rPr lang="en-US" altLang="zh-CN" sz="2000" dirty="0">
                <a:solidFill>
                  <a:schemeClr val="tx1"/>
                </a:solidFill>
              </a:rPr>
              <a:t>;</a:t>
            </a:r>
            <a:endParaRPr lang="en-US" altLang="zh-CN" sz="2000" dirty="0">
              <a:solidFill>
                <a:schemeClr val="tx1"/>
              </a:solidFill>
            </a:endParaRPr>
          </a:p>
          <a:p>
            <a:pPr lvl="1"/>
            <a:r>
              <a:rPr lang="en-US" altLang="zh-CN" sz="2000" dirty="0">
                <a:solidFill>
                  <a:schemeClr val="tx1"/>
                </a:solidFill>
              </a:rPr>
              <a:t>elements with valence electrons in p orbitals make up the </a:t>
            </a:r>
            <a:r>
              <a:rPr lang="en-US" altLang="zh-CN" sz="2000" b="1" dirty="0">
                <a:solidFill>
                  <a:srgbClr val="FFFF00"/>
                </a:solidFill>
              </a:rPr>
              <a:t>p block</a:t>
            </a:r>
            <a:r>
              <a:rPr lang="en-US" altLang="zh-CN" sz="2000" dirty="0">
                <a:solidFill>
                  <a:schemeClr val="tx1"/>
                </a:solidFill>
              </a:rPr>
              <a:t>;</a:t>
            </a:r>
            <a:endParaRPr lang="en-US" altLang="zh-CN" sz="2000" dirty="0">
              <a:solidFill>
                <a:schemeClr val="tx1"/>
              </a:solidFill>
            </a:endParaRPr>
          </a:p>
          <a:p>
            <a:pPr lvl="1"/>
            <a:r>
              <a:rPr lang="en-US" altLang="zh-CN" sz="2000" dirty="0">
                <a:solidFill>
                  <a:schemeClr val="tx1"/>
                </a:solidFill>
              </a:rPr>
              <a:t>the </a:t>
            </a:r>
            <a:r>
              <a:rPr lang="en-US" altLang="zh-CN" sz="2000" b="1" dirty="0">
                <a:solidFill>
                  <a:srgbClr val="FFFF00"/>
                </a:solidFill>
              </a:rPr>
              <a:t>d block </a:t>
            </a:r>
            <a:r>
              <a:rPr lang="en-US" altLang="zh-CN" sz="2000" dirty="0">
                <a:solidFill>
                  <a:schemeClr val="tx1"/>
                </a:solidFill>
              </a:rPr>
              <a:t>and the </a:t>
            </a:r>
            <a:r>
              <a:rPr lang="en-US" altLang="zh-CN" sz="2000" b="1" dirty="0">
                <a:solidFill>
                  <a:srgbClr val="FFFF00"/>
                </a:solidFill>
              </a:rPr>
              <a:t>f block </a:t>
            </a:r>
            <a:r>
              <a:rPr lang="en-US" altLang="zh-CN" sz="2000" dirty="0">
                <a:solidFill>
                  <a:schemeClr val="tx1"/>
                </a:solidFill>
              </a:rPr>
              <a:t>are similarly made up of elements with outer electrons in </a:t>
            </a:r>
            <a:r>
              <a:rPr lang="en-GB" altLang="zh-CN" sz="2000" dirty="0">
                <a:solidFill>
                  <a:schemeClr val="tx1"/>
                </a:solidFill>
              </a:rPr>
              <a:t>d and f orbitals.</a:t>
            </a:r>
            <a:endParaRPr lang="zh-CN" altLang="en-US" sz="20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01761" y="697832"/>
            <a:ext cx="8561046" cy="5391438"/>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1445" y="530860"/>
            <a:ext cx="8921750" cy="573913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1684" y="436035"/>
            <a:ext cx="7407442" cy="1140102"/>
          </a:xfrm>
        </p:spPr>
        <p:txBody>
          <a:bodyPr/>
          <a:lstStyle/>
          <a:p>
            <a:r>
              <a:rPr lang="en-US" altLang="zh-CN" dirty="0"/>
              <a:t>Electronic configuration and the Periodic Table</a:t>
            </a:r>
            <a:endParaRPr lang="zh-CN" altLang="en-US" dirty="0"/>
          </a:p>
        </p:txBody>
      </p:sp>
      <p:sp>
        <p:nvSpPr>
          <p:cNvPr id="3" name="内容占位符 2"/>
          <p:cNvSpPr>
            <a:spLocks noGrp="1"/>
          </p:cNvSpPr>
          <p:nvPr>
            <p:ph idx="1"/>
          </p:nvPr>
        </p:nvSpPr>
        <p:spPr>
          <a:xfrm>
            <a:off x="425116" y="1756611"/>
            <a:ext cx="8574506" cy="4571999"/>
          </a:xfrm>
        </p:spPr>
        <p:txBody>
          <a:bodyPr>
            <a:normAutofit/>
          </a:bodyPr>
          <a:lstStyle/>
          <a:p>
            <a:r>
              <a:rPr lang="en-US" altLang="zh-CN" dirty="0">
                <a:solidFill>
                  <a:schemeClr val="tx1"/>
                </a:solidFill>
              </a:rPr>
              <a:t>The position of an element in the Periodic Table is based on the occupied sub-level of highest energy in the ground-state atom. Conversely, the electron configuration of an element can be deduced directly from its position in the Periodic Table.</a:t>
            </a:r>
            <a:endParaRPr lang="en-US" altLang="zh-CN" dirty="0">
              <a:solidFill>
                <a:schemeClr val="tx1"/>
              </a:solidFill>
            </a:endParaRPr>
          </a:p>
          <a:p>
            <a:r>
              <a:rPr lang="en-GB" altLang="zh-CN" dirty="0">
                <a:solidFill>
                  <a:schemeClr val="tx1"/>
                </a:solidFill>
              </a:rPr>
              <a:t>Here are some examples.</a:t>
            </a:r>
            <a:endParaRPr lang="en-GB" altLang="zh-CN" dirty="0">
              <a:solidFill>
                <a:schemeClr val="tx1"/>
              </a:solidFill>
            </a:endParaRPr>
          </a:p>
          <a:p>
            <a:pPr lvl="1"/>
            <a:r>
              <a:rPr lang="en-US" altLang="zh-CN" dirty="0">
                <a:solidFill>
                  <a:schemeClr val="tx1"/>
                </a:solidFill>
              </a:rPr>
              <a:t>Caesium is in Group 1 and Period 6 and has the electronic configuration: [Xe]6s</a:t>
            </a:r>
            <a:r>
              <a:rPr lang="en-US" altLang="zh-CN" baseline="30000" dirty="0">
                <a:solidFill>
                  <a:schemeClr val="tx1"/>
                </a:solidFill>
              </a:rPr>
              <a:t>1</a:t>
            </a:r>
            <a:r>
              <a:rPr lang="en-US" altLang="zh-CN" dirty="0">
                <a:solidFill>
                  <a:schemeClr val="tx1"/>
                </a:solidFill>
              </a:rPr>
              <a:t>.</a:t>
            </a:r>
            <a:endParaRPr lang="en-US" altLang="zh-CN" dirty="0">
              <a:solidFill>
                <a:schemeClr val="tx1"/>
              </a:solidFill>
            </a:endParaRPr>
          </a:p>
          <a:p>
            <a:pPr lvl="1"/>
            <a:r>
              <a:rPr lang="en-US" altLang="zh-CN" dirty="0">
                <a:solidFill>
                  <a:schemeClr val="tx1"/>
                </a:solidFill>
              </a:rPr>
              <a:t>Iodine is in Group 17 and in Period 5 and has the configuration: [Kr]5s</a:t>
            </a:r>
            <a:r>
              <a:rPr lang="en-US" altLang="zh-CN" baseline="30000" dirty="0">
                <a:solidFill>
                  <a:schemeClr val="tx1"/>
                </a:solidFill>
              </a:rPr>
              <a:t>2</a:t>
            </a:r>
            <a:r>
              <a:rPr lang="en-US" altLang="zh-CN" dirty="0">
                <a:solidFill>
                  <a:schemeClr val="tx1"/>
                </a:solidFill>
              </a:rPr>
              <a:t>4d</a:t>
            </a:r>
            <a:r>
              <a:rPr lang="en-US" altLang="zh-CN" baseline="30000" dirty="0">
                <a:solidFill>
                  <a:schemeClr val="tx1"/>
                </a:solidFill>
              </a:rPr>
              <a:t>10</a:t>
            </a:r>
            <a:r>
              <a:rPr lang="en-US" altLang="zh-CN" dirty="0">
                <a:solidFill>
                  <a:schemeClr val="tx1"/>
                </a:solidFill>
              </a:rPr>
              <a:t>5p</a:t>
            </a:r>
            <a:r>
              <a:rPr lang="en-US" altLang="zh-CN" baseline="30000" dirty="0">
                <a:solidFill>
                  <a:schemeClr val="tx1"/>
                </a:solidFill>
              </a:rPr>
              <a:t>5</a:t>
            </a:r>
            <a:r>
              <a:rPr lang="en-US" altLang="zh-CN" dirty="0">
                <a:solidFill>
                  <a:schemeClr val="tx1"/>
                </a:solidFill>
              </a:rPr>
              <a:t>.</a:t>
            </a:r>
            <a:endParaRPr lang="en-US" altLang="zh-CN" dirty="0">
              <a:solidFill>
                <a:schemeClr val="tx1"/>
              </a:solidFill>
            </a:endParaRPr>
          </a:p>
          <a:p>
            <a:r>
              <a:rPr lang="en-US" altLang="zh-CN" dirty="0">
                <a:solidFill>
                  <a:schemeClr val="tx1"/>
                </a:solidFill>
              </a:rPr>
              <a:t>Placing the 4d sub-level before the 5s gives [Kr]4d</a:t>
            </a:r>
            <a:r>
              <a:rPr lang="en-US" altLang="zh-CN" baseline="30000" dirty="0">
                <a:solidFill>
                  <a:schemeClr val="tx1"/>
                </a:solidFill>
              </a:rPr>
              <a:t>10</a:t>
            </a:r>
            <a:r>
              <a:rPr lang="en-US" altLang="zh-CN" dirty="0">
                <a:solidFill>
                  <a:schemeClr val="tx1"/>
                </a:solidFill>
              </a:rPr>
              <a:t>5s</a:t>
            </a:r>
            <a:r>
              <a:rPr lang="en-US" altLang="zh-CN" baseline="30000" dirty="0">
                <a:solidFill>
                  <a:schemeClr val="tx1"/>
                </a:solidFill>
              </a:rPr>
              <a:t>2</a:t>
            </a:r>
            <a:r>
              <a:rPr lang="en-US" altLang="zh-CN" dirty="0">
                <a:solidFill>
                  <a:schemeClr val="tx1"/>
                </a:solidFill>
              </a:rPr>
              <a:t>5p</a:t>
            </a:r>
            <a:r>
              <a:rPr lang="en-US" altLang="zh-CN" baseline="30000" dirty="0">
                <a:solidFill>
                  <a:schemeClr val="tx1"/>
                </a:solidFill>
              </a:rPr>
              <a:t>5</a:t>
            </a:r>
            <a:r>
              <a:rPr lang="en-US" altLang="zh-CN" dirty="0">
                <a:solidFill>
                  <a:schemeClr val="tx1"/>
                </a:solidFill>
              </a:rPr>
              <a:t>.</a:t>
            </a:r>
            <a:endParaRPr lang="zh-CN" altLang="en-US" sz="20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26060" y="150495"/>
            <a:ext cx="5207000" cy="1276350"/>
          </a:xfrm>
          <a:prstGeom prst="rect">
            <a:avLst/>
          </a:prstGeom>
        </p:spPr>
      </p:pic>
      <p:pic>
        <p:nvPicPr>
          <p:cNvPr id="5" name="图片 4"/>
          <p:cNvPicPr>
            <a:picLocks noChangeAspect="1"/>
          </p:cNvPicPr>
          <p:nvPr/>
        </p:nvPicPr>
        <p:blipFill>
          <a:blip r:embed="rId2"/>
          <a:stretch>
            <a:fillRect/>
          </a:stretch>
        </p:blipFill>
        <p:spPr>
          <a:xfrm>
            <a:off x="226060" y="1426845"/>
            <a:ext cx="5283200" cy="1231900"/>
          </a:xfrm>
          <a:prstGeom prst="rect">
            <a:avLst/>
          </a:prstGeom>
        </p:spPr>
      </p:pic>
      <p:pic>
        <p:nvPicPr>
          <p:cNvPr id="6" name="图片 5"/>
          <p:cNvPicPr>
            <a:picLocks noChangeAspect="1"/>
          </p:cNvPicPr>
          <p:nvPr/>
        </p:nvPicPr>
        <p:blipFill>
          <a:blip r:embed="rId3"/>
          <a:stretch>
            <a:fillRect/>
          </a:stretch>
        </p:blipFill>
        <p:spPr>
          <a:xfrm>
            <a:off x="226060" y="2719705"/>
            <a:ext cx="7791450" cy="3835400"/>
          </a:xfrm>
          <a:prstGeom prst="rect">
            <a:avLst/>
          </a:prstGeom>
        </p:spPr>
      </p:pic>
      <p:sp>
        <p:nvSpPr>
          <p:cNvPr id="2" name="文本框 1"/>
          <p:cNvSpPr txBox="1"/>
          <p:nvPr/>
        </p:nvSpPr>
        <p:spPr>
          <a:xfrm>
            <a:off x="3246120" y="2013585"/>
            <a:ext cx="2263140" cy="337185"/>
          </a:xfrm>
          <a:prstGeom prst="rect">
            <a:avLst/>
          </a:prstGeom>
          <a:noFill/>
        </p:spPr>
        <p:txBody>
          <a:bodyPr wrap="square" rtlCol="0">
            <a:spAutoFit/>
          </a:bodyPr>
          <a:p>
            <a:r>
              <a:rPr lang="en-US" altLang="zh-CN" sz="1600">
                <a:solidFill>
                  <a:schemeClr val="bg1"/>
                </a:solidFill>
              </a:rPr>
              <a:t>orbital diagrams</a:t>
            </a:r>
            <a:endParaRPr lang="en-US" altLang="zh-CN" sz="160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0577" y="324853"/>
            <a:ext cx="5193633" cy="6136105"/>
          </a:xfrm>
        </p:spPr>
        <p:txBody>
          <a:bodyPr>
            <a:normAutofit/>
          </a:bodyPr>
          <a:lstStyle/>
          <a:p>
            <a:r>
              <a:rPr lang="en-US" altLang="zh-CN" sz="2200" dirty="0">
                <a:solidFill>
                  <a:schemeClr val="tx1"/>
                </a:solidFill>
              </a:rPr>
              <a:t>Dalton was the first person to assign chemical symbols to the different elements.</a:t>
            </a:r>
            <a:endParaRPr lang="en-US" altLang="zh-CN" sz="2200" dirty="0">
              <a:solidFill>
                <a:schemeClr val="tx1"/>
              </a:solidFill>
            </a:endParaRPr>
          </a:p>
          <a:p>
            <a:r>
              <a:rPr lang="en-US" altLang="zh-CN" sz="2200" dirty="0">
                <a:solidFill>
                  <a:schemeClr val="tx1"/>
                </a:solidFill>
              </a:rPr>
              <a:t>Challenge yourself:</a:t>
            </a:r>
            <a:endParaRPr lang="en-US" altLang="zh-CN" sz="2200" dirty="0">
              <a:solidFill>
                <a:schemeClr val="tx1"/>
              </a:solidFill>
            </a:endParaRPr>
          </a:p>
          <a:p>
            <a:r>
              <a:rPr lang="en-US" altLang="zh-CN" sz="2400" dirty="0">
                <a:solidFill>
                  <a:schemeClr val="tx1"/>
                </a:solidFill>
              </a:rPr>
              <a:t>It is now known that some of these substances are not elements but compounds. </a:t>
            </a:r>
            <a:endParaRPr lang="en-US" altLang="zh-CN" sz="2400" dirty="0">
              <a:solidFill>
                <a:schemeClr val="tx1"/>
              </a:solidFill>
            </a:endParaRPr>
          </a:p>
          <a:p>
            <a:r>
              <a:rPr lang="en-US" altLang="zh-CN" sz="2400" dirty="0">
                <a:solidFill>
                  <a:schemeClr val="tx1"/>
                </a:solidFill>
              </a:rPr>
              <a:t>Lime, for example, is a compound of calcium and oxygen. </a:t>
            </a:r>
            <a:endParaRPr lang="en-US" altLang="zh-CN" sz="2400" dirty="0">
              <a:solidFill>
                <a:schemeClr val="tx1"/>
              </a:solidFill>
            </a:endParaRPr>
          </a:p>
          <a:p>
            <a:r>
              <a:rPr lang="en-US" altLang="zh-CN" sz="2400" dirty="0">
                <a:solidFill>
                  <a:schemeClr val="tx1"/>
                </a:solidFill>
              </a:rPr>
              <a:t>Can you find any other examples in this list and explain why the elements had not been extracted at this time?</a:t>
            </a:r>
            <a:endParaRPr lang="en-US" altLang="zh-CN" sz="2200" dirty="0">
              <a:solidFill>
                <a:schemeClr val="tx1"/>
              </a:solidFill>
            </a:endParaRPr>
          </a:p>
        </p:txBody>
      </p:sp>
      <p:pic>
        <p:nvPicPr>
          <p:cNvPr id="6" name="图片 5"/>
          <p:cNvPicPr>
            <a:picLocks noChangeAspect="1"/>
          </p:cNvPicPr>
          <p:nvPr/>
        </p:nvPicPr>
        <p:blipFill>
          <a:blip r:embed="rId1"/>
          <a:stretch>
            <a:fillRect/>
          </a:stretch>
        </p:blipFill>
        <p:spPr>
          <a:xfrm>
            <a:off x="5206588" y="191158"/>
            <a:ext cx="3760024" cy="5513157"/>
          </a:xfrm>
          <a:prstGeom prst="rect">
            <a:avLst/>
          </a:prstGeom>
        </p:spPr>
      </p:pic>
      <p:sp>
        <p:nvSpPr>
          <p:cNvPr id="7" name="矩形 6"/>
          <p:cNvSpPr/>
          <p:nvPr/>
        </p:nvSpPr>
        <p:spPr>
          <a:xfrm>
            <a:off x="5414210" y="5759471"/>
            <a:ext cx="3480212" cy="646331"/>
          </a:xfrm>
          <a:prstGeom prst="rect">
            <a:avLst/>
          </a:prstGeom>
        </p:spPr>
        <p:txBody>
          <a:bodyPr wrap="square">
            <a:spAutoFit/>
          </a:bodyPr>
          <a:lstStyle/>
          <a:p>
            <a:r>
              <a:rPr lang="en-US" altLang="zh-CN" dirty="0">
                <a:latin typeface="MundoSansStd-Light"/>
              </a:rPr>
              <a:t>John Dalton’s symbols for the </a:t>
            </a:r>
            <a:r>
              <a:rPr lang="en-GB" altLang="zh-CN" dirty="0">
                <a:latin typeface="MundoSansStd-Light"/>
              </a:rPr>
              <a:t>elements.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391795" y="254635"/>
            <a:ext cx="7480300" cy="4249420"/>
          </a:xfrm>
          <a:prstGeom prst="rect">
            <a:avLst/>
          </a:prstGeom>
        </p:spPr>
      </p:pic>
      <p:pic>
        <p:nvPicPr>
          <p:cNvPr id="5" name="图片 4"/>
          <p:cNvPicPr>
            <a:picLocks noChangeAspect="1"/>
          </p:cNvPicPr>
          <p:nvPr/>
        </p:nvPicPr>
        <p:blipFill>
          <a:blip r:embed="rId2"/>
          <a:srcRect t="14743"/>
          <a:stretch>
            <a:fillRect/>
          </a:stretch>
        </p:blipFill>
        <p:spPr>
          <a:xfrm>
            <a:off x="393065" y="4504055"/>
            <a:ext cx="7479030" cy="214820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9495" y="176464"/>
            <a:ext cx="7792452" cy="1231231"/>
          </a:xfrm>
        </p:spPr>
        <p:txBody>
          <a:bodyPr>
            <a:normAutofit fontScale="90000"/>
          </a:bodyPr>
          <a:lstStyle/>
          <a:p>
            <a:r>
              <a:rPr lang="en-US" altLang="zh-CN" sz="4000" b="1" dirty="0"/>
              <a:t>2.3 Ionization Energy of atoms (Higher Level)</a:t>
            </a:r>
            <a:endParaRPr lang="zh-CN" altLang="en-US" sz="4000" b="1" dirty="0"/>
          </a:p>
        </p:txBody>
      </p:sp>
      <p:pic>
        <p:nvPicPr>
          <p:cNvPr id="4" name="图片 3"/>
          <p:cNvPicPr>
            <a:picLocks noChangeAspect="1"/>
          </p:cNvPicPr>
          <p:nvPr>
            <p:custDataLst>
              <p:tags r:id="rId1"/>
            </p:custDataLst>
          </p:nvPr>
        </p:nvPicPr>
        <p:blipFill>
          <a:blip r:embed="rId2"/>
          <a:stretch>
            <a:fillRect/>
          </a:stretch>
        </p:blipFill>
        <p:spPr>
          <a:xfrm>
            <a:off x="395605" y="1452880"/>
            <a:ext cx="8140700" cy="1524000"/>
          </a:xfrm>
          <a:prstGeom prst="rect">
            <a:avLst/>
          </a:prstGeom>
        </p:spPr>
      </p:pic>
      <p:pic>
        <p:nvPicPr>
          <p:cNvPr id="5" name="图片 4"/>
          <p:cNvPicPr>
            <a:picLocks noChangeAspect="1"/>
          </p:cNvPicPr>
          <p:nvPr/>
        </p:nvPicPr>
        <p:blipFill>
          <a:blip r:embed="rId3"/>
          <a:srcRect r="389"/>
          <a:stretch>
            <a:fillRect/>
          </a:stretch>
        </p:blipFill>
        <p:spPr>
          <a:xfrm>
            <a:off x="395605" y="2934970"/>
            <a:ext cx="8140700" cy="346075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idx="1"/>
          </p:nvPr>
        </p:nvSpPr>
        <p:spPr>
          <a:xfrm>
            <a:off x="468313" y="1268413"/>
            <a:ext cx="8207375" cy="5329237"/>
          </a:xfrm>
        </p:spPr>
        <p:txBody>
          <a:bodyPr>
            <a:normAutofit fontScale="92500"/>
          </a:bodyPr>
          <a:lstStyle/>
          <a:p>
            <a:pPr marL="365125" indent="-365125" eaLnBrk="1" hangingPunct="1">
              <a:spcBef>
                <a:spcPct val="30000"/>
              </a:spcBef>
              <a:tabLst>
                <a:tab pos="1082675" algn="l"/>
                <a:tab pos="1965325" algn="l"/>
              </a:tabLst>
            </a:pPr>
            <a:r>
              <a:rPr lang="en-GB" altLang="zh-CN" sz="2800" dirty="0">
                <a:solidFill>
                  <a:schemeClr val="tx1"/>
                </a:solidFill>
              </a:rPr>
              <a:t>Evidence for how the electrons are arranged in atoms comes from ionisation energies.</a:t>
            </a:r>
            <a:endParaRPr lang="en-GB" altLang="zh-CN" sz="2800" dirty="0">
              <a:solidFill>
                <a:schemeClr val="tx1"/>
              </a:solidFill>
            </a:endParaRPr>
          </a:p>
          <a:p>
            <a:pPr marL="365125" indent="-365125" eaLnBrk="1" hangingPunct="1">
              <a:spcBef>
                <a:spcPct val="30000"/>
              </a:spcBef>
              <a:tabLst>
                <a:tab pos="1082675" algn="l"/>
                <a:tab pos="1965325" algn="l"/>
              </a:tabLst>
            </a:pPr>
            <a:r>
              <a:rPr lang="en-GB" altLang="zh-CN" sz="2800" dirty="0">
                <a:solidFill>
                  <a:schemeClr val="tx1"/>
                </a:solidFill>
              </a:rPr>
              <a:t>1st ionisation energy = energy required to remove one electron from each atom </a:t>
            </a:r>
            <a:r>
              <a:rPr lang="en-GB" altLang="zh-CN" sz="2800">
                <a:solidFill>
                  <a:schemeClr val="tx1"/>
                </a:solidFill>
              </a:rPr>
              <a:t>in 1 </a:t>
            </a:r>
            <a:r>
              <a:rPr lang="en-GB" altLang="zh-CN" sz="2800" dirty="0">
                <a:solidFill>
                  <a:schemeClr val="tx1"/>
                </a:solidFill>
              </a:rPr>
              <a:t>mole of gaseous atoms producing one mole of 1+ gaseous ions.</a:t>
            </a:r>
            <a:endParaRPr lang="en-GB" altLang="zh-CN" sz="2800" dirty="0">
              <a:solidFill>
                <a:schemeClr val="tx1"/>
              </a:solidFill>
            </a:endParaRPr>
          </a:p>
          <a:p>
            <a:pPr marL="365125" indent="-365125" eaLnBrk="1" hangingPunct="1">
              <a:spcBef>
                <a:spcPct val="30000"/>
              </a:spcBef>
              <a:tabLst>
                <a:tab pos="1082675" algn="l"/>
                <a:tab pos="1965325" algn="l"/>
              </a:tabLst>
            </a:pPr>
            <a:r>
              <a:rPr lang="en-GB" altLang="zh-CN" sz="2800" dirty="0">
                <a:solidFill>
                  <a:schemeClr val="tx1"/>
                </a:solidFill>
              </a:rPr>
              <a:t>Note that 2nd ionisation energy is the energy required to remove the second electron (not both electrons).</a:t>
            </a:r>
            <a:endParaRPr lang="en-GB" altLang="zh-CN" sz="2800" dirty="0">
              <a:solidFill>
                <a:schemeClr val="tx1"/>
              </a:solidFill>
            </a:endParaRPr>
          </a:p>
          <a:p>
            <a:pPr marL="365125" indent="-365125" eaLnBrk="1" hangingPunct="1">
              <a:spcBef>
                <a:spcPct val="30000"/>
              </a:spcBef>
              <a:buFontTx/>
              <a:buNone/>
              <a:tabLst>
                <a:tab pos="1082675" algn="l"/>
                <a:tab pos="1965325" algn="l"/>
              </a:tabLst>
            </a:pPr>
            <a:r>
              <a:rPr lang="en-GB" altLang="zh-CN" sz="2800" dirty="0">
                <a:solidFill>
                  <a:schemeClr val="tx1"/>
                </a:solidFill>
              </a:rPr>
              <a:t>	e.g.	1st IE of Na:     Na(g) </a:t>
            </a:r>
            <a:r>
              <a:rPr lang="en-GB" altLang="zh-CN" sz="2800" dirty="0">
                <a:solidFill>
                  <a:schemeClr val="tx1"/>
                </a:solidFill>
                <a:latin typeface="Times New Roman" panose="02020603050405020304" pitchFamily="18" charset="0"/>
              </a:rPr>
              <a:t>→ </a:t>
            </a:r>
            <a:r>
              <a:rPr lang="en-GB" altLang="zh-CN" sz="2800" dirty="0">
                <a:solidFill>
                  <a:schemeClr val="tx1"/>
                </a:solidFill>
              </a:rPr>
              <a:t>Na</a:t>
            </a:r>
            <a:r>
              <a:rPr lang="en-GB" altLang="zh-CN" sz="2800" baseline="30000" dirty="0">
                <a:solidFill>
                  <a:schemeClr val="tx1"/>
                </a:solidFill>
              </a:rPr>
              <a:t>+</a:t>
            </a:r>
            <a:r>
              <a:rPr lang="en-GB" altLang="zh-CN" sz="2800" dirty="0">
                <a:solidFill>
                  <a:schemeClr val="tx1"/>
                </a:solidFill>
              </a:rPr>
              <a:t>(g) +  e</a:t>
            </a:r>
            <a:r>
              <a:rPr lang="en-GB" altLang="zh-CN" sz="2800" baseline="30000" dirty="0">
                <a:solidFill>
                  <a:schemeClr val="tx1"/>
                </a:solidFill>
              </a:rPr>
              <a:t>–</a:t>
            </a:r>
            <a:r>
              <a:rPr lang="en-GB" altLang="zh-CN" sz="2800" dirty="0">
                <a:solidFill>
                  <a:schemeClr val="tx1"/>
                </a:solidFill>
              </a:rPr>
              <a:t>	 </a:t>
            </a:r>
            <a:endParaRPr lang="en-GB" altLang="zh-CN" sz="2800" dirty="0">
              <a:solidFill>
                <a:schemeClr val="tx1"/>
              </a:solidFill>
            </a:endParaRPr>
          </a:p>
          <a:p>
            <a:pPr marL="365125" indent="-365125" eaLnBrk="1" hangingPunct="1">
              <a:spcBef>
                <a:spcPct val="30000"/>
              </a:spcBef>
              <a:buFontTx/>
              <a:buNone/>
              <a:tabLst>
                <a:tab pos="1082675" algn="l"/>
                <a:tab pos="1965325" algn="l"/>
              </a:tabLst>
            </a:pPr>
            <a:r>
              <a:rPr lang="en-GB" altLang="zh-CN" sz="2800" dirty="0">
                <a:solidFill>
                  <a:schemeClr val="tx1"/>
                </a:solidFill>
              </a:rPr>
              <a:t>		2nd IE of Na:    Na</a:t>
            </a:r>
            <a:r>
              <a:rPr lang="en-GB" altLang="zh-CN" sz="2800" baseline="30000" dirty="0">
                <a:solidFill>
                  <a:schemeClr val="tx1"/>
                </a:solidFill>
              </a:rPr>
              <a:t>+</a:t>
            </a:r>
            <a:r>
              <a:rPr lang="en-GB" altLang="zh-CN" sz="2800" dirty="0">
                <a:solidFill>
                  <a:schemeClr val="tx1"/>
                </a:solidFill>
              </a:rPr>
              <a:t>(g) </a:t>
            </a:r>
            <a:r>
              <a:rPr lang="en-GB" altLang="zh-CN" sz="2800" dirty="0">
                <a:solidFill>
                  <a:schemeClr val="tx1"/>
                </a:solidFill>
                <a:latin typeface="Times New Roman" panose="02020603050405020304" pitchFamily="18" charset="0"/>
              </a:rPr>
              <a:t>→ </a:t>
            </a:r>
            <a:r>
              <a:rPr lang="en-GB" altLang="zh-CN" sz="2800" dirty="0">
                <a:solidFill>
                  <a:schemeClr val="tx1"/>
                </a:solidFill>
              </a:rPr>
              <a:t>Na</a:t>
            </a:r>
            <a:r>
              <a:rPr lang="en-GB" altLang="zh-CN" sz="2800" baseline="30000" dirty="0">
                <a:solidFill>
                  <a:schemeClr val="tx1"/>
                </a:solidFill>
              </a:rPr>
              <a:t>2+</a:t>
            </a:r>
            <a:r>
              <a:rPr lang="en-GB" altLang="zh-CN" sz="2800" dirty="0">
                <a:solidFill>
                  <a:schemeClr val="tx1"/>
                </a:solidFill>
              </a:rPr>
              <a:t>(g) +  e</a:t>
            </a:r>
            <a:r>
              <a:rPr lang="en-GB" altLang="zh-CN" sz="2800" baseline="30000" dirty="0">
                <a:solidFill>
                  <a:schemeClr val="tx1"/>
                </a:solidFill>
              </a:rPr>
              <a:t>-</a:t>
            </a:r>
            <a:r>
              <a:rPr lang="en-GB" altLang="zh-CN" sz="2800" dirty="0">
                <a:solidFill>
                  <a:schemeClr val="tx1"/>
                </a:solidFill>
              </a:rPr>
              <a:t> 	</a:t>
            </a:r>
            <a:endParaRPr lang="en-GB" altLang="zh-CN" sz="2800" dirty="0">
              <a:solidFill>
                <a:schemeClr val="tx1"/>
              </a:solidFill>
            </a:endParaRPr>
          </a:p>
        </p:txBody>
      </p:sp>
      <p:sp>
        <p:nvSpPr>
          <p:cNvPr id="18435" name="Rectangle 3"/>
          <p:cNvSpPr>
            <a:spLocks noChangeArrowheads="1"/>
          </p:cNvSpPr>
          <p:nvPr/>
        </p:nvSpPr>
        <p:spPr bwMode="auto">
          <a:xfrm>
            <a:off x="684213" y="260350"/>
            <a:ext cx="7772400" cy="719138"/>
          </a:xfrm>
          <a:prstGeom prst="rect">
            <a:avLst/>
          </a:prstGeom>
          <a:noFill/>
          <a:ln w="9525">
            <a:solidFill>
              <a:schemeClr val="tx1"/>
            </a:solidFill>
            <a:miter lim="800000"/>
          </a:ln>
        </p:spPr>
        <p:txBody>
          <a:bodyPr anchor="ctr"/>
          <a:lstStyle/>
          <a:p>
            <a:pPr algn="ctr">
              <a:defRPr/>
            </a:pPr>
            <a:r>
              <a:rPr lang="en-GB" sz="3600" dirty="0">
                <a:latin typeface="Arial Black" panose="020B0A04020102020204" pitchFamily="34" charset="0"/>
                <a:cs typeface="Arial" panose="020B0604020202020204" pitchFamily="34" charset="0"/>
              </a:rPr>
              <a:t>Ionisation Energy</a:t>
            </a:r>
            <a:endParaRPr lang="en-GB" sz="3600" dirty="0">
              <a:latin typeface="Arial Black" panose="020B0A04020102020204" pitchFamily="34" charset="0"/>
              <a:cs typeface="Arial" panose="020B0604020202020204" pitchFamily="34" charset="0"/>
            </a:endParaRPr>
          </a:p>
        </p:txBody>
      </p:sp>
      <p:sp>
        <p:nvSpPr>
          <p:cNvPr id="18436" name="Rectangle 4"/>
          <p:cNvSpPr>
            <a:spLocks noChangeArrowheads="1"/>
          </p:cNvSpPr>
          <p:nvPr/>
        </p:nvSpPr>
        <p:spPr bwMode="auto">
          <a:xfrm>
            <a:off x="0" y="2447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ChangeArrowheads="1"/>
          </p:cNvSpPr>
          <p:nvPr/>
        </p:nvSpPr>
        <p:spPr bwMode="auto">
          <a:xfrm>
            <a:off x="684213" y="260350"/>
            <a:ext cx="7772400" cy="719138"/>
          </a:xfrm>
          <a:prstGeom prst="rect">
            <a:avLst/>
          </a:prstGeom>
          <a:noFill/>
          <a:ln w="9525">
            <a:solidFill>
              <a:schemeClr val="tx1"/>
            </a:solidFill>
            <a:miter lim="800000"/>
          </a:ln>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GB" altLang="zh-CN" sz="3600">
                <a:latin typeface="Arial Black" panose="020B0A04020102020204" pitchFamily="34" charset="0"/>
              </a:rPr>
              <a:t>Ionisation Energy</a:t>
            </a:r>
            <a:endParaRPr lang="en-GB" altLang="zh-CN" sz="3600">
              <a:latin typeface="Arial Black" panose="020B0A04020102020204" pitchFamily="34" charset="0"/>
            </a:endParaRPr>
          </a:p>
        </p:txBody>
      </p:sp>
      <p:sp>
        <p:nvSpPr>
          <p:cNvPr id="19459" name="Rectangle 4"/>
          <p:cNvSpPr>
            <a:spLocks noChangeArrowheads="1"/>
          </p:cNvSpPr>
          <p:nvPr/>
        </p:nvSpPr>
        <p:spPr bwMode="auto">
          <a:xfrm>
            <a:off x="0" y="2447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sp>
        <p:nvSpPr>
          <p:cNvPr id="19460" name="Rectangle 6"/>
          <p:cNvSpPr>
            <a:spLocks noChangeArrowheads="1"/>
          </p:cNvSpPr>
          <p:nvPr/>
        </p:nvSpPr>
        <p:spPr bwMode="auto">
          <a:xfrm>
            <a:off x="0" y="2609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graphicFrame>
        <p:nvGraphicFramePr>
          <p:cNvPr id="19461" name="Object 5"/>
          <p:cNvGraphicFramePr>
            <a:graphicFrameLocks noChangeAspect="1"/>
          </p:cNvGraphicFramePr>
          <p:nvPr/>
        </p:nvGraphicFramePr>
        <p:xfrm>
          <a:off x="1547813" y="1557338"/>
          <a:ext cx="6481762" cy="4587875"/>
        </p:xfrm>
        <a:graphic>
          <a:graphicData uri="http://schemas.openxmlformats.org/presentationml/2006/ole">
            <mc:AlternateContent xmlns:mc="http://schemas.openxmlformats.org/markup-compatibility/2006">
              <mc:Choice xmlns:v="urn:schemas-microsoft-com:vml" Requires="v">
                <p:oleObj spid="_x0000_s6183" name="Picture" r:id="rId1" imgW="2572385" imgH="1842770" progId="Word.Picture.8">
                  <p:embed/>
                </p:oleObj>
              </mc:Choice>
              <mc:Fallback>
                <p:oleObj name="Picture" r:id="rId1" imgW="2572385" imgH="1842770" progId="Word.Picture.8">
                  <p:embed/>
                  <p:pic>
                    <p:nvPicPr>
                      <p:cNvPr id="0" name="图片 6182"/>
                      <p:cNvPicPr>
                        <a:picLocks noChangeAspect="1" noChangeArrowheads="1"/>
                      </p:cNvPicPr>
                      <p:nvPr/>
                    </p:nvPicPr>
                    <p:blipFill>
                      <a:blip r:embed="rId2">
                        <a:extLst>
                          <a:ext uri="{28A0092B-C50C-407E-A947-70E740481C1C}">
                            <a14:useLocalDpi xmlns:a14="http://schemas.microsoft.com/office/drawing/2010/main" val="0"/>
                          </a:ext>
                        </a:extLst>
                      </a:blip>
                      <a:srcRect l="4445" t="5699" r="5556" b="5182"/>
                      <a:stretch>
                        <a:fillRect/>
                      </a:stretch>
                    </p:blipFill>
                    <p:spPr bwMode="auto">
                      <a:xfrm>
                        <a:off x="1547813" y="1557338"/>
                        <a:ext cx="6481762" cy="458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46221" y="320842"/>
            <a:ext cx="6554867" cy="1524000"/>
          </a:xfrm>
        </p:spPr>
        <p:txBody>
          <a:bodyPr/>
          <a:lstStyle/>
          <a:p>
            <a:pPr eaLnBrk="1" hangingPunct="1"/>
            <a:r>
              <a:rPr lang="en-GB" altLang="zh-CN" sz="3200" u="sng" dirty="0">
                <a:latin typeface="Arial Black" panose="020B0A04020102020204" pitchFamily="34" charset="0"/>
                <a:ea typeface="宋体" panose="02010600030101010101" pitchFamily="2" charset="-122"/>
              </a:rPr>
              <a:t>1st ionisation energy (down group)</a:t>
            </a:r>
            <a:endParaRPr lang="en-US" altLang="zh-CN" sz="3200" u="sng" dirty="0">
              <a:latin typeface="Arial Black" panose="020B0A04020102020204" pitchFamily="34" charset="0"/>
              <a:ea typeface="宋体" panose="02010600030101010101" pitchFamily="2" charset="-122"/>
            </a:endParaRPr>
          </a:p>
        </p:txBody>
      </p:sp>
      <p:sp>
        <p:nvSpPr>
          <p:cNvPr id="20483" name="Rectangle 3"/>
          <p:cNvSpPr>
            <a:spLocks noGrp="1" noChangeArrowheads="1"/>
          </p:cNvSpPr>
          <p:nvPr>
            <p:ph idx="1"/>
          </p:nvPr>
        </p:nvSpPr>
        <p:spPr>
          <a:xfrm>
            <a:off x="725905" y="2133600"/>
            <a:ext cx="6554867" cy="3767670"/>
          </a:xfrm>
        </p:spPr>
        <p:txBody>
          <a:bodyPr>
            <a:normAutofit lnSpcReduction="10000"/>
          </a:bodyPr>
          <a:lstStyle/>
          <a:p>
            <a:pPr eaLnBrk="1" hangingPunct="1"/>
            <a:r>
              <a:rPr lang="en-GB" altLang="zh-CN" sz="2800" dirty="0">
                <a:solidFill>
                  <a:schemeClr val="tx1"/>
                </a:solidFill>
              </a:rPr>
              <a:t>Longer distance between nucleus and outer shell electrons (atoms get bigger)</a:t>
            </a:r>
            <a:endParaRPr lang="en-GB" altLang="zh-CN" sz="2800" dirty="0">
              <a:solidFill>
                <a:schemeClr val="tx1"/>
              </a:solidFill>
            </a:endParaRPr>
          </a:p>
          <a:p>
            <a:pPr eaLnBrk="1" hangingPunct="1">
              <a:buFontTx/>
              <a:buNone/>
            </a:pPr>
            <a:endParaRPr lang="en-GB" altLang="zh-CN" sz="900" dirty="0">
              <a:solidFill>
                <a:schemeClr val="tx1"/>
              </a:solidFill>
              <a:latin typeface="Arial Black" panose="020B0A04020102020204" pitchFamily="34" charset="0"/>
            </a:endParaRPr>
          </a:p>
          <a:p>
            <a:pPr eaLnBrk="1" hangingPunct="1"/>
            <a:r>
              <a:rPr lang="en-GB" altLang="zh-CN" sz="2800" dirty="0">
                <a:solidFill>
                  <a:schemeClr val="tx1"/>
                </a:solidFill>
              </a:rPr>
              <a:t>Same effective nuclear charge (more shielding)</a:t>
            </a:r>
            <a:endParaRPr lang="en-GB" altLang="zh-CN" sz="2800" dirty="0">
              <a:solidFill>
                <a:schemeClr val="tx1"/>
              </a:solidFill>
            </a:endParaRPr>
          </a:p>
          <a:p>
            <a:pPr eaLnBrk="1" hangingPunct="1">
              <a:buFontTx/>
              <a:buNone/>
            </a:pPr>
            <a:endParaRPr lang="en-GB" altLang="zh-CN" sz="900" dirty="0">
              <a:solidFill>
                <a:schemeClr val="tx1"/>
              </a:solidFill>
              <a:latin typeface="Arial Black" panose="020B0A04020102020204" pitchFamily="34" charset="0"/>
            </a:endParaRPr>
          </a:p>
          <a:p>
            <a:pPr eaLnBrk="1" hangingPunct="1"/>
            <a:r>
              <a:rPr lang="en-GB" altLang="zh-CN" sz="2800" dirty="0">
                <a:solidFill>
                  <a:schemeClr val="tx1"/>
                </a:solidFill>
              </a:rPr>
              <a:t>Therefore weaker attraction from nucleus to electron in outer shell</a:t>
            </a:r>
            <a:endParaRPr lang="en-US" altLang="zh-CN" sz="2800" dirty="0">
              <a:solidFill>
                <a:schemeClr val="tx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ctrTitle"/>
          </p:nvPr>
        </p:nvSpPr>
        <p:spPr>
          <a:xfrm>
            <a:off x="192505" y="549275"/>
            <a:ext cx="8700670" cy="719138"/>
          </a:xfrm>
          <a:ln>
            <a:miter lim="800000"/>
          </a:ln>
        </p:spPr>
        <p:txBody>
          <a:bodyPr>
            <a:normAutofit fontScale="90000"/>
          </a:bodyPr>
          <a:lstStyle/>
          <a:p>
            <a:pPr eaLnBrk="1" fontAlgn="auto" hangingPunct="1">
              <a:spcAft>
                <a:spcPts val="0"/>
              </a:spcAft>
              <a:defRPr/>
            </a:pPr>
            <a:r>
              <a:rPr lang="en-GB" sz="3200" u="sng" dirty="0">
                <a:latin typeface="Arial Black" panose="020B0A04020102020204" pitchFamily="34" charset="0"/>
              </a:rPr>
              <a:t>1st ionisation energy (down group)</a:t>
            </a:r>
            <a:endParaRPr lang="en-US" sz="3200" u="sng" dirty="0">
              <a:latin typeface="Arial Black" panose="020B0A04020102020204" pitchFamily="34" charset="0"/>
            </a:endParaRPr>
          </a:p>
        </p:txBody>
      </p:sp>
      <p:sp>
        <p:nvSpPr>
          <p:cNvPr id="21507"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graphicFrame>
        <p:nvGraphicFramePr>
          <p:cNvPr id="21508" name="Object 4"/>
          <p:cNvGraphicFramePr>
            <a:graphicFrameLocks noChangeAspect="1"/>
          </p:cNvGraphicFramePr>
          <p:nvPr/>
        </p:nvGraphicFramePr>
        <p:xfrm>
          <a:off x="755650" y="1484313"/>
          <a:ext cx="7164388" cy="4565650"/>
        </p:xfrm>
        <a:graphic>
          <a:graphicData uri="http://schemas.openxmlformats.org/presentationml/2006/ole">
            <mc:AlternateContent xmlns:mc="http://schemas.openxmlformats.org/markup-compatibility/2006">
              <mc:Choice xmlns:v="urn:schemas-microsoft-com:vml" Requires="v">
                <p:oleObj spid="_x0000_s7207" name="Chart" r:id="rId1" imgW="2809875" imgH="1790700" progId="Excel.Chart.8">
                  <p:embed/>
                </p:oleObj>
              </mc:Choice>
              <mc:Fallback>
                <p:oleObj name="Chart" r:id="rId1" imgW="2809875" imgH="1790700" progId="Excel.Chart.8">
                  <p:embed/>
                  <p:pic>
                    <p:nvPicPr>
                      <p:cNvPr id="0" name="图片 72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484313"/>
                        <a:ext cx="7164388"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274638"/>
            <a:ext cx="8686800" cy="1143000"/>
          </a:xfrm>
        </p:spPr>
        <p:txBody>
          <a:bodyPr/>
          <a:lstStyle/>
          <a:p>
            <a:pPr eaLnBrk="1" hangingPunct="1"/>
            <a:r>
              <a:rPr lang="en-GB" altLang="zh-CN" sz="3200" u="sng">
                <a:latin typeface="Arial Black" panose="020B0A04020102020204" pitchFamily="34" charset="0"/>
                <a:ea typeface="宋体" panose="02010600030101010101" pitchFamily="2" charset="-122"/>
              </a:rPr>
              <a:t>1st ionisation energy (across period)</a:t>
            </a:r>
            <a:endParaRPr lang="en-US" altLang="zh-CN" sz="3200" u="sng">
              <a:latin typeface="Arial Black" panose="020B0A04020102020204" pitchFamily="34" charset="0"/>
              <a:ea typeface="宋体" panose="02010600030101010101" pitchFamily="2" charset="-122"/>
            </a:endParaRPr>
          </a:p>
        </p:txBody>
      </p:sp>
      <p:sp>
        <p:nvSpPr>
          <p:cNvPr id="22531" name="Rectangle 3"/>
          <p:cNvSpPr>
            <a:spLocks noGrp="1" noChangeArrowheads="1"/>
          </p:cNvSpPr>
          <p:nvPr>
            <p:ph idx="1"/>
          </p:nvPr>
        </p:nvSpPr>
        <p:spPr>
          <a:xfrm>
            <a:off x="457200" y="1684425"/>
            <a:ext cx="8229600" cy="3814007"/>
          </a:xfrm>
        </p:spPr>
        <p:txBody>
          <a:bodyPr>
            <a:normAutofit fontScale="92500" lnSpcReduction="10000"/>
          </a:bodyPr>
          <a:lstStyle/>
          <a:p>
            <a:pPr eaLnBrk="1" hangingPunct="1">
              <a:buFontTx/>
              <a:buNone/>
            </a:pPr>
            <a:r>
              <a:rPr lang="en-GB" altLang="zh-CN" sz="2800" dirty="0">
                <a:solidFill>
                  <a:schemeClr val="tx1"/>
                </a:solidFill>
                <a:latin typeface="Arial Black" panose="020B0A04020102020204" pitchFamily="34" charset="0"/>
              </a:rPr>
              <a:t>General trend</a:t>
            </a:r>
            <a:endParaRPr lang="en-GB" altLang="zh-CN" sz="2800" dirty="0">
              <a:solidFill>
                <a:schemeClr val="tx1"/>
              </a:solidFill>
              <a:latin typeface="Arial Black" panose="020B0A04020102020204" pitchFamily="34" charset="0"/>
            </a:endParaRPr>
          </a:p>
          <a:p>
            <a:pPr eaLnBrk="1" hangingPunct="1">
              <a:buFontTx/>
              <a:buNone/>
            </a:pPr>
            <a:endParaRPr lang="en-GB" altLang="zh-CN" sz="1000" dirty="0">
              <a:solidFill>
                <a:schemeClr val="tx1"/>
              </a:solidFill>
              <a:latin typeface="Arial Black" panose="020B0A04020102020204" pitchFamily="34" charset="0"/>
            </a:endParaRPr>
          </a:p>
          <a:p>
            <a:pPr eaLnBrk="1" hangingPunct="1"/>
            <a:r>
              <a:rPr lang="en-GB" altLang="zh-CN" sz="2800" dirty="0">
                <a:solidFill>
                  <a:schemeClr val="tx1"/>
                </a:solidFill>
              </a:rPr>
              <a:t>Increased effective nuclear charge (i.e. more protons)</a:t>
            </a:r>
            <a:endParaRPr lang="en-GB" altLang="zh-CN" sz="2800" dirty="0">
              <a:solidFill>
                <a:schemeClr val="tx1"/>
              </a:solidFill>
            </a:endParaRPr>
          </a:p>
          <a:p>
            <a:pPr eaLnBrk="1" hangingPunct="1">
              <a:buFontTx/>
              <a:buNone/>
            </a:pPr>
            <a:endParaRPr lang="en-GB" altLang="zh-CN" sz="1000" dirty="0">
              <a:solidFill>
                <a:schemeClr val="tx1"/>
              </a:solidFill>
              <a:latin typeface="Arial Black" panose="020B0A04020102020204" pitchFamily="34" charset="0"/>
            </a:endParaRPr>
          </a:p>
          <a:p>
            <a:pPr eaLnBrk="1" hangingPunct="1"/>
            <a:r>
              <a:rPr lang="en-GB" altLang="zh-CN" sz="2800" dirty="0">
                <a:solidFill>
                  <a:schemeClr val="tx1"/>
                </a:solidFill>
              </a:rPr>
              <a:t>Shorter distance between nucleus and outer shell electrons (atoms get smaller)</a:t>
            </a:r>
            <a:endParaRPr lang="en-GB" altLang="zh-CN" sz="2800" dirty="0">
              <a:solidFill>
                <a:schemeClr val="tx1"/>
              </a:solidFill>
            </a:endParaRPr>
          </a:p>
          <a:p>
            <a:pPr eaLnBrk="1" hangingPunct="1">
              <a:buFontTx/>
              <a:buNone/>
            </a:pPr>
            <a:endParaRPr lang="en-GB" altLang="zh-CN" sz="1000" dirty="0">
              <a:solidFill>
                <a:schemeClr val="tx1"/>
              </a:solidFill>
              <a:latin typeface="Arial Black" panose="020B0A04020102020204" pitchFamily="34" charset="0"/>
            </a:endParaRPr>
          </a:p>
          <a:p>
            <a:pPr eaLnBrk="1" hangingPunct="1"/>
            <a:r>
              <a:rPr lang="en-GB" altLang="zh-CN" sz="2800" dirty="0">
                <a:solidFill>
                  <a:schemeClr val="tx1"/>
                </a:solidFill>
              </a:rPr>
              <a:t>Therefore stronger attraction from nucleus to electron in outer shell</a:t>
            </a:r>
            <a:endParaRPr lang="en-GB" altLang="zh-CN" sz="2800" dirty="0">
              <a:solidFill>
                <a:schemeClr val="tx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ctrTitle"/>
          </p:nvPr>
        </p:nvSpPr>
        <p:spPr>
          <a:xfrm>
            <a:off x="684213" y="549275"/>
            <a:ext cx="8208962" cy="719138"/>
          </a:xfrm>
          <a:ln>
            <a:miter lim="800000"/>
          </a:ln>
        </p:spPr>
        <p:txBody>
          <a:bodyPr>
            <a:normAutofit fontScale="90000"/>
          </a:bodyPr>
          <a:lstStyle/>
          <a:p>
            <a:pPr eaLnBrk="1" fontAlgn="auto" hangingPunct="1">
              <a:spcAft>
                <a:spcPts val="0"/>
              </a:spcAft>
              <a:defRPr/>
            </a:pPr>
            <a:r>
              <a:rPr lang="en-GB" sz="2800" u="sng">
                <a:latin typeface="Arial Black" panose="020B0A04020102020204" pitchFamily="34" charset="0"/>
              </a:rPr>
              <a:t>1st ionisation energy (across period)</a:t>
            </a:r>
            <a:endParaRPr lang="en-US" sz="2800" u="sng">
              <a:latin typeface="Arial Black" panose="020B0A04020102020204" pitchFamily="34" charset="0"/>
            </a:endParaRPr>
          </a:p>
        </p:txBody>
      </p:sp>
      <p:sp>
        <p:nvSpPr>
          <p:cNvPr id="23555"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sp>
        <p:nvSpPr>
          <p:cNvPr id="23556" name="Rectangle 6"/>
          <p:cNvSpPr>
            <a:spLocks noChangeArrowheads="1"/>
          </p:cNvSpPr>
          <p:nvPr/>
        </p:nvSpPr>
        <p:spPr bwMode="auto">
          <a:xfrm>
            <a:off x="0" y="2519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graphicFrame>
        <p:nvGraphicFramePr>
          <p:cNvPr id="23557" name="Object 5"/>
          <p:cNvGraphicFramePr>
            <a:graphicFrameLocks noChangeAspect="1"/>
          </p:cNvGraphicFramePr>
          <p:nvPr/>
        </p:nvGraphicFramePr>
        <p:xfrm>
          <a:off x="395288" y="1196975"/>
          <a:ext cx="7921625" cy="5094288"/>
        </p:xfrm>
        <a:graphic>
          <a:graphicData uri="http://schemas.openxmlformats.org/presentationml/2006/ole">
            <mc:AlternateContent xmlns:mc="http://schemas.openxmlformats.org/markup-compatibility/2006">
              <mc:Choice xmlns:v="urn:schemas-microsoft-com:vml" Requires="v">
                <p:oleObj spid="_x0000_s8230" name="Chart" r:id="rId1" imgW="2828925" imgH="1819275" progId="Excel.Chart.8">
                  <p:embed/>
                </p:oleObj>
              </mc:Choice>
              <mc:Fallback>
                <p:oleObj name="Chart" r:id="rId1" imgW="2828925" imgH="1819275" progId="Excel.Chart.8">
                  <p:embed/>
                  <p:pic>
                    <p:nvPicPr>
                      <p:cNvPr id="0" name="图片 82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196975"/>
                        <a:ext cx="7921625" cy="509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274638"/>
            <a:ext cx="8686800" cy="1143000"/>
          </a:xfrm>
        </p:spPr>
        <p:txBody>
          <a:bodyPr/>
          <a:lstStyle/>
          <a:p>
            <a:pPr eaLnBrk="1" hangingPunct="1"/>
            <a:r>
              <a:rPr lang="en-GB" altLang="zh-CN" sz="3200" u="sng">
                <a:latin typeface="Arial Black" panose="020B0A04020102020204" pitchFamily="34" charset="0"/>
                <a:ea typeface="宋体" panose="02010600030101010101" pitchFamily="2" charset="-122"/>
              </a:rPr>
              <a:t>1st ionisation energy (across period)</a:t>
            </a:r>
            <a:endParaRPr lang="en-US" altLang="zh-CN" sz="3200" u="sng">
              <a:latin typeface="Arial Black" panose="020B0A04020102020204" pitchFamily="34" charset="0"/>
              <a:ea typeface="宋体" panose="02010600030101010101" pitchFamily="2" charset="-122"/>
            </a:endParaRPr>
          </a:p>
        </p:txBody>
      </p:sp>
      <p:sp>
        <p:nvSpPr>
          <p:cNvPr id="24579" name="Rectangle 3"/>
          <p:cNvSpPr>
            <a:spLocks noGrp="1" noChangeArrowheads="1"/>
          </p:cNvSpPr>
          <p:nvPr>
            <p:ph idx="1"/>
          </p:nvPr>
        </p:nvSpPr>
        <p:spPr>
          <a:xfrm>
            <a:off x="457200" y="1600200"/>
            <a:ext cx="3467100" cy="4852988"/>
          </a:xfrm>
        </p:spPr>
        <p:txBody>
          <a:bodyPr/>
          <a:lstStyle/>
          <a:p>
            <a:pPr eaLnBrk="1" hangingPunct="1">
              <a:lnSpc>
                <a:spcPct val="90000"/>
              </a:lnSpc>
              <a:buFontTx/>
              <a:buNone/>
            </a:pPr>
            <a:r>
              <a:rPr lang="en-GB" altLang="zh-CN" sz="2800" dirty="0">
                <a:solidFill>
                  <a:schemeClr val="tx1"/>
                </a:solidFill>
                <a:latin typeface="Arial Black" panose="020B0A04020102020204" pitchFamily="34" charset="0"/>
              </a:rPr>
              <a:t>Group 2 → 3</a:t>
            </a:r>
            <a:endParaRPr lang="en-GB" altLang="zh-CN" sz="2800" dirty="0">
              <a:solidFill>
                <a:schemeClr val="tx1"/>
              </a:solidFill>
              <a:latin typeface="Arial Black" panose="020B0A04020102020204" pitchFamily="34" charset="0"/>
            </a:endParaRPr>
          </a:p>
          <a:p>
            <a:pPr eaLnBrk="1" hangingPunct="1">
              <a:lnSpc>
                <a:spcPct val="90000"/>
              </a:lnSpc>
              <a:buFontTx/>
              <a:buNone/>
            </a:pPr>
            <a:endParaRPr lang="en-GB" altLang="zh-CN" sz="1000" dirty="0">
              <a:solidFill>
                <a:schemeClr val="tx1"/>
              </a:solidFill>
              <a:latin typeface="Arial Black" panose="020B0A04020102020204" pitchFamily="34" charset="0"/>
            </a:endParaRPr>
          </a:p>
          <a:p>
            <a:pPr eaLnBrk="1" hangingPunct="1">
              <a:lnSpc>
                <a:spcPct val="90000"/>
              </a:lnSpc>
            </a:pPr>
            <a:r>
              <a:rPr lang="en-GB" altLang="zh-CN" sz="2400" dirty="0">
                <a:solidFill>
                  <a:schemeClr val="tx1"/>
                </a:solidFill>
              </a:rPr>
              <a:t>Electron lost from Group 3 element is from p orbital, while that lost from Group 2 element is from s orbital.</a:t>
            </a:r>
            <a:endParaRPr lang="en-GB" altLang="zh-CN" sz="2400" dirty="0">
              <a:solidFill>
                <a:schemeClr val="tx1"/>
              </a:solidFill>
            </a:endParaRPr>
          </a:p>
          <a:p>
            <a:pPr eaLnBrk="1" hangingPunct="1">
              <a:lnSpc>
                <a:spcPct val="90000"/>
              </a:lnSpc>
              <a:buFontTx/>
              <a:buNone/>
            </a:pPr>
            <a:endParaRPr lang="en-GB" altLang="zh-CN" sz="1000" dirty="0">
              <a:solidFill>
                <a:schemeClr val="tx1"/>
              </a:solidFill>
              <a:latin typeface="Arial Black" panose="020B0A04020102020204" pitchFamily="34" charset="0"/>
            </a:endParaRPr>
          </a:p>
          <a:p>
            <a:pPr eaLnBrk="1" hangingPunct="1">
              <a:lnSpc>
                <a:spcPct val="90000"/>
              </a:lnSpc>
            </a:pPr>
            <a:r>
              <a:rPr lang="en-GB" altLang="zh-CN" sz="2400" dirty="0">
                <a:solidFill>
                  <a:schemeClr val="tx1"/>
                </a:solidFill>
              </a:rPr>
              <a:t>p orbital is higher energy than s orbital, so easier to lose electron.</a:t>
            </a:r>
            <a:endParaRPr lang="en-GB" altLang="zh-CN" sz="2400" dirty="0">
              <a:solidFill>
                <a:schemeClr val="tx1"/>
              </a:solidFill>
            </a:endParaRPr>
          </a:p>
          <a:p>
            <a:pPr eaLnBrk="1" hangingPunct="1">
              <a:lnSpc>
                <a:spcPct val="90000"/>
              </a:lnSpc>
            </a:pPr>
            <a:endParaRPr lang="en-US" altLang="zh-CN" sz="2400" dirty="0">
              <a:solidFill>
                <a:schemeClr val="tx1"/>
              </a:solidFill>
            </a:endParaRPr>
          </a:p>
        </p:txBody>
      </p:sp>
      <p:sp>
        <p:nvSpPr>
          <p:cNvPr id="24580" name="Rectangle 5"/>
          <p:cNvSpPr>
            <a:spLocks noChangeArrowheads="1"/>
          </p:cNvSpPr>
          <p:nvPr/>
        </p:nvSpPr>
        <p:spPr bwMode="auto">
          <a:xfrm>
            <a:off x="0" y="19907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graphicFrame>
        <p:nvGraphicFramePr>
          <p:cNvPr id="24581" name="Object 4"/>
          <p:cNvGraphicFramePr>
            <a:graphicFrameLocks noChangeAspect="1"/>
          </p:cNvGraphicFramePr>
          <p:nvPr/>
        </p:nvGraphicFramePr>
        <p:xfrm>
          <a:off x="3224463" y="1230980"/>
          <a:ext cx="5919537" cy="5107909"/>
        </p:xfrm>
        <a:graphic>
          <a:graphicData uri="http://schemas.openxmlformats.org/presentationml/2006/ole">
            <mc:AlternateContent xmlns:mc="http://schemas.openxmlformats.org/markup-compatibility/2006">
              <mc:Choice xmlns:v="urn:schemas-microsoft-com:vml" Requires="v">
                <p:oleObj spid="_x0000_s9254" name="Picture" r:id="rId1" imgW="3333750" imgH="2883535" progId="Word.Picture.8">
                  <p:embed/>
                </p:oleObj>
              </mc:Choice>
              <mc:Fallback>
                <p:oleObj name="Picture" r:id="rId1" imgW="3333750" imgH="2883535" progId="Word.Picture.8">
                  <p:embed/>
                  <p:pic>
                    <p:nvPicPr>
                      <p:cNvPr id="0" name="图片 92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4463" y="1230980"/>
                        <a:ext cx="5919537" cy="5107909"/>
                      </a:xfrm>
                      <a:prstGeom prst="rect">
                        <a:avLst/>
                      </a:prstGeom>
                      <a:noFill/>
                      <a:ln>
                        <a:noFill/>
                      </a:ln>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274638"/>
            <a:ext cx="8686800" cy="1143000"/>
          </a:xfrm>
        </p:spPr>
        <p:txBody>
          <a:bodyPr/>
          <a:lstStyle/>
          <a:p>
            <a:pPr eaLnBrk="1" hangingPunct="1"/>
            <a:r>
              <a:rPr lang="en-GB" altLang="zh-CN" sz="3200" u="sng">
                <a:latin typeface="Arial Black" panose="020B0A04020102020204" pitchFamily="34" charset="0"/>
                <a:ea typeface="宋体" panose="02010600030101010101" pitchFamily="2" charset="-122"/>
              </a:rPr>
              <a:t>1st ionisation energy (across period)</a:t>
            </a:r>
            <a:endParaRPr lang="en-US" altLang="zh-CN" sz="3200" u="sng">
              <a:latin typeface="Arial Black" panose="020B0A04020102020204" pitchFamily="34" charset="0"/>
              <a:ea typeface="宋体" panose="02010600030101010101" pitchFamily="2" charset="-122"/>
            </a:endParaRPr>
          </a:p>
        </p:txBody>
      </p:sp>
      <p:sp>
        <p:nvSpPr>
          <p:cNvPr id="25603" name="Rectangle 3"/>
          <p:cNvSpPr>
            <a:spLocks noGrp="1" noChangeArrowheads="1"/>
          </p:cNvSpPr>
          <p:nvPr>
            <p:ph idx="1"/>
          </p:nvPr>
        </p:nvSpPr>
        <p:spPr>
          <a:xfrm>
            <a:off x="457200" y="1600200"/>
            <a:ext cx="8229600" cy="4060825"/>
          </a:xfrm>
        </p:spPr>
        <p:txBody>
          <a:bodyPr>
            <a:normAutofit lnSpcReduction="10000"/>
          </a:bodyPr>
          <a:lstStyle/>
          <a:p>
            <a:pPr eaLnBrk="1" hangingPunct="1">
              <a:buFontTx/>
              <a:buNone/>
            </a:pPr>
            <a:r>
              <a:rPr lang="en-GB" altLang="zh-CN" sz="2800" dirty="0">
                <a:solidFill>
                  <a:schemeClr val="tx1"/>
                </a:solidFill>
                <a:latin typeface="Arial Black" panose="020B0A04020102020204" pitchFamily="34" charset="0"/>
              </a:rPr>
              <a:t>Group 5 → 6</a:t>
            </a:r>
            <a:endParaRPr lang="en-GB" altLang="zh-CN" sz="2800" dirty="0">
              <a:solidFill>
                <a:schemeClr val="tx1"/>
              </a:solidFill>
              <a:latin typeface="Arial Black" panose="020B0A04020102020204" pitchFamily="34" charset="0"/>
            </a:endParaRPr>
          </a:p>
          <a:p>
            <a:pPr eaLnBrk="1" hangingPunct="1">
              <a:buFontTx/>
              <a:buNone/>
            </a:pPr>
            <a:endParaRPr lang="en-GB" altLang="zh-CN" sz="1000" dirty="0">
              <a:solidFill>
                <a:schemeClr val="tx1"/>
              </a:solidFill>
              <a:latin typeface="Arial Black" panose="020B0A04020102020204" pitchFamily="34" charset="0"/>
            </a:endParaRPr>
          </a:p>
          <a:p>
            <a:r>
              <a:rPr lang="en-GB" altLang="zh-CN" sz="2800" dirty="0">
                <a:solidFill>
                  <a:schemeClr val="tx1"/>
                </a:solidFill>
              </a:rPr>
              <a:t>Group 6 element loses electron from orbital with 2 electrons (p</a:t>
            </a:r>
            <a:r>
              <a:rPr lang="en-GB" altLang="zh-CN" sz="2800" baseline="30000" dirty="0">
                <a:solidFill>
                  <a:schemeClr val="tx1"/>
                </a:solidFill>
              </a:rPr>
              <a:t>4</a:t>
            </a:r>
            <a:r>
              <a:rPr lang="en-GB" altLang="zh-CN" sz="2800" dirty="0">
                <a:solidFill>
                  <a:schemeClr val="tx1"/>
                </a:solidFill>
              </a:rPr>
              <a:t> </a:t>
            </a:r>
            <a:r>
              <a:rPr lang="en-US" altLang="en-GB" sz="2800" dirty="0">
                <a:solidFill>
                  <a:schemeClr val="tx1"/>
                </a:solidFill>
              </a:rPr>
              <a:t>[</a:t>
            </a:r>
            <a:r>
              <a:rPr lang="en-US" altLang="en-GB" sz="2800" dirty="0">
                <a:solidFill>
                  <a:schemeClr val="tx1"/>
                </a:solidFill>
                <a:sym typeface="Chemistry SansSerif" pitchFamily="2" charset="2"/>
              </a:rPr>
              <a:t>up down] [up] [up]</a:t>
            </a:r>
            <a:r>
              <a:rPr lang="en-GB" altLang="zh-CN" sz="2800" dirty="0">
                <a:solidFill>
                  <a:schemeClr val="tx1"/>
                </a:solidFill>
                <a:sym typeface="Chemistry SansSerif" pitchFamily="2" charset="2"/>
              </a:rPr>
              <a:t>).</a:t>
            </a:r>
            <a:endParaRPr lang="en-GB" altLang="zh-CN" sz="2800" dirty="0">
              <a:solidFill>
                <a:schemeClr val="tx1"/>
              </a:solidFill>
            </a:endParaRPr>
          </a:p>
          <a:p>
            <a:pPr eaLnBrk="1" hangingPunct="1">
              <a:buFontTx/>
              <a:buNone/>
            </a:pPr>
            <a:endParaRPr lang="en-GB" altLang="zh-CN" sz="1000" dirty="0">
              <a:solidFill>
                <a:schemeClr val="tx1"/>
              </a:solidFill>
              <a:latin typeface="Arial Black" panose="020B0A04020102020204" pitchFamily="34" charset="0"/>
            </a:endParaRPr>
          </a:p>
          <a:p>
            <a:pPr eaLnBrk="1" hangingPunct="1">
              <a:spcBef>
                <a:spcPct val="0"/>
              </a:spcBef>
            </a:pPr>
            <a:r>
              <a:rPr lang="en-GB" altLang="zh-CN" sz="2800" dirty="0">
                <a:solidFill>
                  <a:schemeClr val="tx1"/>
                </a:solidFill>
              </a:rPr>
              <a:t>Group 5 element loses electron from orbital with 1 electron (p</a:t>
            </a:r>
            <a:r>
              <a:rPr lang="en-GB" altLang="zh-CN" sz="2800" baseline="30000" dirty="0">
                <a:solidFill>
                  <a:schemeClr val="tx1"/>
                </a:solidFill>
              </a:rPr>
              <a:t>3</a:t>
            </a:r>
            <a:r>
              <a:rPr lang="en-GB" altLang="zh-CN" sz="2800" dirty="0">
                <a:solidFill>
                  <a:schemeClr val="tx1"/>
                </a:solidFill>
              </a:rPr>
              <a:t> </a:t>
            </a:r>
            <a:r>
              <a:rPr lang="en-US" altLang="en-GB" sz="2800" dirty="0">
                <a:solidFill>
                  <a:schemeClr val="tx1"/>
                </a:solidFill>
              </a:rPr>
              <a:t>[</a:t>
            </a:r>
            <a:r>
              <a:rPr lang="en-US" altLang="en-GB" sz="2800" dirty="0">
                <a:solidFill>
                  <a:schemeClr val="tx1"/>
                </a:solidFill>
                <a:sym typeface="Chemistry SansSerif" pitchFamily="2" charset="2"/>
              </a:rPr>
              <a:t>up] [up] [up]</a:t>
            </a:r>
            <a:r>
              <a:rPr lang="en-GB" altLang="zh-CN" sz="2800" dirty="0">
                <a:solidFill>
                  <a:schemeClr val="tx1"/>
                </a:solidFill>
                <a:sym typeface="Chemistry SansSerif" pitchFamily="2" charset="2"/>
              </a:rPr>
              <a:t>).</a:t>
            </a:r>
            <a:endParaRPr lang="en-GB" altLang="zh-CN" sz="2800" dirty="0">
              <a:solidFill>
                <a:schemeClr val="tx1"/>
              </a:solidFill>
              <a:sym typeface="Chemistry SansSerif" pitchFamily="2" charset="2"/>
            </a:endParaRPr>
          </a:p>
          <a:p>
            <a:pPr eaLnBrk="1" hangingPunct="1">
              <a:buFontTx/>
              <a:buNone/>
            </a:pPr>
            <a:endParaRPr lang="en-GB" altLang="zh-CN" sz="1000" dirty="0">
              <a:solidFill>
                <a:schemeClr val="tx1"/>
              </a:solidFill>
              <a:latin typeface="Arial Black" panose="020B0A04020102020204" pitchFamily="34" charset="0"/>
            </a:endParaRPr>
          </a:p>
          <a:p>
            <a:pPr eaLnBrk="1" hangingPunct="1">
              <a:spcBef>
                <a:spcPct val="0"/>
              </a:spcBef>
            </a:pPr>
            <a:r>
              <a:rPr lang="en-GB" altLang="zh-CN" sz="2800" dirty="0">
                <a:solidFill>
                  <a:schemeClr val="tx1"/>
                </a:solidFill>
                <a:sym typeface="Chemistry SansSerif" pitchFamily="2" charset="2"/>
              </a:rPr>
              <a:t>Extra electron-electron repulsions make it easier to lose electron from p</a:t>
            </a:r>
            <a:r>
              <a:rPr lang="en-GB" altLang="zh-CN" sz="2800" baseline="30000" dirty="0">
                <a:solidFill>
                  <a:schemeClr val="tx1"/>
                </a:solidFill>
                <a:sym typeface="Chemistry SansSerif" pitchFamily="2" charset="2"/>
              </a:rPr>
              <a:t>4</a:t>
            </a:r>
            <a:r>
              <a:rPr lang="en-GB" altLang="zh-CN" sz="2800" dirty="0">
                <a:solidFill>
                  <a:schemeClr val="tx1"/>
                </a:solidFill>
                <a:sym typeface="Chemistry SansSerif" pitchFamily="2" charset="2"/>
              </a:rPr>
              <a:t> than p</a:t>
            </a:r>
            <a:r>
              <a:rPr lang="en-GB" altLang="zh-CN" sz="2800" baseline="30000" dirty="0">
                <a:solidFill>
                  <a:schemeClr val="tx1"/>
                </a:solidFill>
                <a:sym typeface="Chemistry SansSerif" pitchFamily="2" charset="2"/>
              </a:rPr>
              <a:t>3</a:t>
            </a:r>
            <a:r>
              <a:rPr lang="en-GB" altLang="zh-CN" sz="2800" dirty="0">
                <a:solidFill>
                  <a:schemeClr val="tx1"/>
                </a:solidFill>
                <a:sym typeface="Chemistry SansSerif" pitchFamily="2" charset="2"/>
              </a:rPr>
              <a:t>.</a:t>
            </a:r>
            <a:endParaRPr lang="en-US" altLang="zh-CN" sz="2800" dirty="0">
              <a:solidFill>
                <a:schemeClr val="tx1"/>
              </a:solidFill>
              <a:sym typeface="Chemistry SansSerif" pitchFamily="2" charset="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7621" y="272715"/>
            <a:ext cx="6554867" cy="930443"/>
          </a:xfrm>
        </p:spPr>
        <p:txBody>
          <a:bodyPr/>
          <a:lstStyle/>
          <a:p>
            <a:r>
              <a:rPr lang="en-GB" altLang="zh-CN" dirty="0"/>
              <a:t>Atoms contain electrons</a:t>
            </a:r>
            <a:endParaRPr lang="zh-CN" altLang="en-US" dirty="0"/>
          </a:p>
        </p:txBody>
      </p:sp>
      <p:sp>
        <p:nvSpPr>
          <p:cNvPr id="3" name="内容占位符 2"/>
          <p:cNvSpPr>
            <a:spLocks noGrp="1"/>
          </p:cNvSpPr>
          <p:nvPr>
            <p:ph idx="1"/>
          </p:nvPr>
        </p:nvSpPr>
        <p:spPr>
          <a:xfrm>
            <a:off x="617621" y="1203159"/>
            <a:ext cx="6420854" cy="5317958"/>
          </a:xfrm>
        </p:spPr>
        <p:txBody>
          <a:bodyPr>
            <a:normAutofit/>
          </a:bodyPr>
          <a:lstStyle/>
          <a:p>
            <a:r>
              <a:rPr lang="en-US" altLang="zh-CN" dirty="0">
                <a:solidFill>
                  <a:schemeClr val="tx1"/>
                </a:solidFill>
              </a:rPr>
              <a:t>The first indication that atoms were destructible came at the end of the 19th century when the British scientist J. J. Thomson discovered that different metals produce a stream of negatively charged particles when a high voltage is applied across two electrodes. </a:t>
            </a:r>
            <a:endParaRPr lang="en-US" altLang="zh-CN" dirty="0">
              <a:solidFill>
                <a:schemeClr val="tx1"/>
              </a:solidFill>
            </a:endParaRPr>
          </a:p>
          <a:p>
            <a:r>
              <a:rPr lang="en-US" altLang="zh-CN" dirty="0">
                <a:solidFill>
                  <a:schemeClr val="tx1"/>
                </a:solidFill>
              </a:rPr>
              <a:t>As these particles, which we now know as </a:t>
            </a:r>
            <a:r>
              <a:rPr lang="en-US" altLang="zh-CN" b="1" dirty="0">
                <a:solidFill>
                  <a:srgbClr val="FFFF00"/>
                </a:solidFill>
              </a:rPr>
              <a:t>electrons</a:t>
            </a:r>
            <a:r>
              <a:rPr lang="en-US" altLang="zh-CN" dirty="0">
                <a:solidFill>
                  <a:schemeClr val="tx1"/>
                </a:solidFill>
              </a:rPr>
              <a:t>, were the same regardless of the metal, he suggested that they are part of the make-up of all atoms. </a:t>
            </a:r>
            <a:endParaRPr lang="en-US" altLang="zh-CN" dirty="0">
              <a:solidFill>
                <a:schemeClr val="tx1"/>
              </a:solidFill>
            </a:endParaRPr>
          </a:p>
          <a:p>
            <a:r>
              <a:rPr lang="en-US" altLang="zh-CN" dirty="0">
                <a:solidFill>
                  <a:schemeClr val="tx1"/>
                </a:solidFill>
              </a:rPr>
              <a:t>As it was known that the atom had no net charge, Thomson pictured the atom as a ‘plum pudding’, with the negatively charged electrons scattered in a positively charged </a:t>
            </a:r>
            <a:r>
              <a:rPr lang="en-GB" altLang="zh-CN" dirty="0">
                <a:solidFill>
                  <a:schemeClr val="tx1"/>
                </a:solidFill>
              </a:rPr>
              <a:t>sponge-like substance.</a:t>
            </a:r>
            <a:endParaRPr lang="zh-CN" altLang="en-US" dirty="0">
              <a:solidFill>
                <a:schemeClr val="tx1"/>
              </a:solidFill>
            </a:endParaRPr>
          </a:p>
        </p:txBody>
      </p:sp>
      <p:pic>
        <p:nvPicPr>
          <p:cNvPr id="4" name="图片 3"/>
          <p:cNvPicPr>
            <a:picLocks noChangeAspect="1"/>
          </p:cNvPicPr>
          <p:nvPr/>
        </p:nvPicPr>
        <p:blipFill>
          <a:blip r:embed="rId1"/>
          <a:stretch>
            <a:fillRect/>
          </a:stretch>
        </p:blipFill>
        <p:spPr>
          <a:xfrm>
            <a:off x="7172488" y="122823"/>
            <a:ext cx="1905000" cy="2981325"/>
          </a:xfrm>
          <a:prstGeom prst="rect">
            <a:avLst/>
          </a:prstGeom>
        </p:spPr>
      </p:pic>
      <p:pic>
        <p:nvPicPr>
          <p:cNvPr id="5" name="图片 4"/>
          <p:cNvPicPr>
            <a:picLocks noChangeAspect="1"/>
          </p:cNvPicPr>
          <p:nvPr/>
        </p:nvPicPr>
        <p:blipFill>
          <a:blip r:embed="rId2"/>
          <a:stretch>
            <a:fillRect/>
          </a:stretch>
        </p:blipFill>
        <p:spPr>
          <a:xfrm>
            <a:off x="6840608" y="3104148"/>
            <a:ext cx="2236880" cy="36039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a:xfrm>
            <a:off x="684213" y="549275"/>
            <a:ext cx="8208962" cy="719138"/>
          </a:xfrm>
          <a:ln>
            <a:miter lim="800000"/>
          </a:ln>
        </p:spPr>
        <p:txBody>
          <a:bodyPr/>
          <a:lstStyle/>
          <a:p>
            <a:pPr eaLnBrk="1" fontAlgn="auto" hangingPunct="1">
              <a:spcAft>
                <a:spcPts val="0"/>
              </a:spcAft>
              <a:defRPr/>
            </a:pPr>
            <a:r>
              <a:rPr lang="en-GB" sz="2800">
                <a:latin typeface="Arial Black" panose="020B0A04020102020204" pitchFamily="34" charset="0"/>
              </a:rPr>
              <a:t>1st ionisation energy</a:t>
            </a:r>
            <a:endParaRPr lang="en-US" sz="2800">
              <a:latin typeface="Arial Black" panose="020B0A04020102020204" pitchFamily="34" charset="0"/>
            </a:endParaRPr>
          </a:p>
        </p:txBody>
      </p:sp>
      <p:sp>
        <p:nvSpPr>
          <p:cNvPr id="26627"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sp>
        <p:nvSpPr>
          <p:cNvPr id="26628" name="Rectangle 4"/>
          <p:cNvSpPr>
            <a:spLocks noChangeArrowheads="1"/>
          </p:cNvSpPr>
          <p:nvPr/>
        </p:nvSpPr>
        <p:spPr bwMode="auto">
          <a:xfrm>
            <a:off x="0" y="2519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pic>
        <p:nvPicPr>
          <p:cNvPr id="26629" name="Picture 6" descr="Ionisation%20(up%20to%205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388" y="1557338"/>
            <a:ext cx="8713787"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287170" y="59531"/>
            <a:ext cx="8640261" cy="719138"/>
          </a:xfrm>
          <a:ln>
            <a:miter lim="800000"/>
          </a:ln>
        </p:spPr>
        <p:txBody>
          <a:bodyPr>
            <a:normAutofit/>
          </a:bodyPr>
          <a:lstStyle/>
          <a:p>
            <a:pPr eaLnBrk="1" fontAlgn="auto" hangingPunct="1">
              <a:spcAft>
                <a:spcPts val="0"/>
              </a:spcAft>
              <a:defRPr/>
            </a:pPr>
            <a:r>
              <a:rPr lang="en-GB" sz="2800" dirty="0">
                <a:latin typeface="Arial Black" panose="020B0A04020102020204" pitchFamily="34" charset="0"/>
              </a:rPr>
              <a:t>Successive ionisation energies of K</a:t>
            </a:r>
            <a:endParaRPr lang="en-US" sz="2800" dirty="0">
              <a:latin typeface="Arial Black" panose="020B0A04020102020204" pitchFamily="34" charset="0"/>
            </a:endParaRPr>
          </a:p>
        </p:txBody>
      </p:sp>
      <p:sp>
        <p:nvSpPr>
          <p:cNvPr id="27651"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zh-CN"/>
          </a:p>
        </p:txBody>
      </p:sp>
      <p:pic>
        <p:nvPicPr>
          <p:cNvPr id="27653" name="Picture 6" descr="Ionisation%20(successiv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1437" y="778669"/>
            <a:ext cx="5991726" cy="604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20695" y="-132347"/>
            <a:ext cx="9448108" cy="6990351"/>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1280160" y="690880"/>
            <a:ext cx="6339205" cy="547560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custDataLst>
              <p:tags r:id="rId1"/>
            </p:custDataLst>
          </p:nvPr>
        </p:nvPicPr>
        <p:blipFill>
          <a:blip r:embed="rId2"/>
          <a:stretch>
            <a:fillRect/>
          </a:stretch>
        </p:blipFill>
        <p:spPr>
          <a:xfrm>
            <a:off x="462280" y="361950"/>
            <a:ext cx="7520305" cy="51346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5257800" cy="3479097"/>
          </a:xfrm>
          <a:prstGeom prst="rect">
            <a:avLst/>
          </a:prstGeom>
        </p:spPr>
      </p:pic>
      <p:sp>
        <p:nvSpPr>
          <p:cNvPr id="7" name="TextBox 6"/>
          <p:cNvSpPr txBox="1"/>
          <p:nvPr/>
        </p:nvSpPr>
        <p:spPr>
          <a:xfrm>
            <a:off x="5334000" y="661138"/>
            <a:ext cx="3657600" cy="830997"/>
          </a:xfrm>
          <a:prstGeom prst="rect">
            <a:avLst/>
          </a:prstGeom>
          <a:noFill/>
        </p:spPr>
        <p:txBody>
          <a:bodyPr wrap="square" rtlCol="0">
            <a:spAutoFit/>
          </a:bodyPr>
          <a:lstStyle/>
          <a:p>
            <a:r>
              <a:rPr lang="en-US" altLang="zh-CN" sz="2400" b="1" dirty="0"/>
              <a:t>J.J. Thomson’s Cathode Ray Tube (CRT)</a:t>
            </a:r>
            <a:endParaRPr lang="zh-CN" altLang="en-US" sz="2400" b="1" dirty="0"/>
          </a:p>
        </p:txBody>
      </p:sp>
      <p:pic>
        <p:nvPicPr>
          <p:cNvPr id="1026" name="Picture 2" descr="http://images.tutorvista.com/cms/images/39/cathode-ray-tube.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356" y="2665015"/>
            <a:ext cx="7000374" cy="40972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5590" y="122555"/>
            <a:ext cx="6762115" cy="709930"/>
          </a:xfrm>
        </p:spPr>
        <p:txBody>
          <a:bodyPr>
            <a:normAutofit fontScale="90000"/>
          </a:bodyPr>
          <a:lstStyle/>
          <a:p>
            <a:r>
              <a:rPr lang="en-US" altLang="zh-CN" dirty="0"/>
              <a:t>Rutherford’s model of the atom</a:t>
            </a:r>
            <a:endParaRPr lang="zh-CN" altLang="en-US" dirty="0"/>
          </a:p>
        </p:txBody>
      </p:sp>
      <p:sp>
        <p:nvSpPr>
          <p:cNvPr id="3" name="内容占位符 2"/>
          <p:cNvSpPr>
            <a:spLocks noGrp="1"/>
          </p:cNvSpPr>
          <p:nvPr>
            <p:ph idx="1"/>
          </p:nvPr>
        </p:nvSpPr>
        <p:spPr>
          <a:xfrm>
            <a:off x="552216" y="758924"/>
            <a:ext cx="6420854" cy="5979695"/>
          </a:xfrm>
        </p:spPr>
        <p:txBody>
          <a:bodyPr>
            <a:normAutofit fontScale="87500" lnSpcReduction="20000"/>
          </a:bodyPr>
          <a:lstStyle/>
          <a:p>
            <a:r>
              <a:rPr lang="en-US" altLang="zh-CN" dirty="0">
                <a:solidFill>
                  <a:schemeClr val="tx1"/>
                </a:solidFill>
              </a:rPr>
              <a:t>Ernest Rutherford (1871–1937) and his research team working at Manchester University in England, tested Thomson’s model by  ring alpha particles at a piece of gold foil. </a:t>
            </a:r>
            <a:endParaRPr lang="en-US" altLang="zh-CN" dirty="0">
              <a:solidFill>
                <a:schemeClr val="tx1"/>
              </a:solidFill>
            </a:endParaRPr>
          </a:p>
          <a:p>
            <a:r>
              <a:rPr lang="en-US" altLang="zh-CN" dirty="0">
                <a:solidFill>
                  <a:schemeClr val="tx1"/>
                </a:solidFill>
              </a:rPr>
              <a:t>We now know that alpha particles are helium nuclei, composed of two protons and two neutrons, with a positive charge. </a:t>
            </a:r>
            <a:endParaRPr lang="en-US" altLang="zh-CN" dirty="0">
              <a:solidFill>
                <a:schemeClr val="tx1"/>
              </a:solidFill>
            </a:endParaRPr>
          </a:p>
          <a:p>
            <a:r>
              <a:rPr lang="en-US" altLang="zh-CN" dirty="0">
                <a:solidFill>
                  <a:schemeClr val="tx1"/>
                </a:solidFill>
              </a:rPr>
              <a:t>They are emitted by nuclei with too many protons to be stable. </a:t>
            </a:r>
            <a:endParaRPr lang="en-US" altLang="zh-CN" dirty="0">
              <a:solidFill>
                <a:schemeClr val="tx1"/>
              </a:solidFill>
            </a:endParaRPr>
          </a:p>
          <a:p>
            <a:r>
              <a:rPr lang="en-US" altLang="zh-CN" dirty="0">
                <a:solidFill>
                  <a:schemeClr val="tx1"/>
                </a:solidFill>
              </a:rPr>
              <a:t>If Thomson’s model was correct, the alpha particles should either pass straight through or get stuck in the positive ‘sponge’. </a:t>
            </a:r>
            <a:endParaRPr lang="en-US" altLang="zh-CN" dirty="0">
              <a:solidFill>
                <a:schemeClr val="tx1"/>
              </a:solidFill>
            </a:endParaRPr>
          </a:p>
          <a:p>
            <a:r>
              <a:rPr lang="en-US" altLang="zh-CN" b="1" dirty="0">
                <a:solidFill>
                  <a:srgbClr val="FFFF00"/>
                </a:solidFill>
              </a:rPr>
              <a:t>Most of the alpha particles did indeed pass straight through</a:t>
            </a:r>
            <a:r>
              <a:rPr lang="en-US" altLang="zh-CN" dirty="0">
                <a:solidFill>
                  <a:schemeClr val="tx1"/>
                </a:solidFill>
              </a:rPr>
              <a:t>, but</a:t>
            </a:r>
            <a:r>
              <a:rPr lang="en-US" altLang="zh-CN" b="1" dirty="0">
                <a:solidFill>
                  <a:srgbClr val="FFFF00"/>
                </a:solidFill>
              </a:rPr>
              <a:t> a very small number were repelled and bounced back</a:t>
            </a:r>
            <a:r>
              <a:rPr lang="en-US" altLang="zh-CN" dirty="0">
                <a:solidFill>
                  <a:schemeClr val="tx1"/>
                </a:solidFill>
              </a:rPr>
              <a:t>. </a:t>
            </a:r>
            <a:endParaRPr lang="en-US" altLang="zh-CN" dirty="0">
              <a:solidFill>
                <a:schemeClr val="tx1"/>
              </a:solidFill>
            </a:endParaRPr>
          </a:p>
          <a:p>
            <a:r>
              <a:rPr lang="en-US" altLang="zh-CN" dirty="0">
                <a:solidFill>
                  <a:schemeClr val="tx1"/>
                </a:solidFill>
              </a:rPr>
              <a:t>The large number of undeflected particles led to the conclusion that </a:t>
            </a:r>
            <a:r>
              <a:rPr lang="en-US" altLang="zh-CN" b="1" dirty="0">
                <a:solidFill>
                  <a:srgbClr val="FFFF00"/>
                </a:solidFill>
              </a:rPr>
              <a:t>the atom is mainly empty space</a:t>
            </a:r>
            <a:r>
              <a:rPr lang="en-US" altLang="zh-CN" dirty="0">
                <a:solidFill>
                  <a:schemeClr val="tx1"/>
                </a:solidFill>
              </a:rPr>
              <a:t>. </a:t>
            </a:r>
            <a:endParaRPr lang="en-US" altLang="zh-CN" dirty="0">
              <a:solidFill>
                <a:schemeClr val="tx1"/>
              </a:solidFill>
            </a:endParaRPr>
          </a:p>
          <a:p>
            <a:r>
              <a:rPr lang="en-US" altLang="zh-CN" dirty="0">
                <a:solidFill>
                  <a:schemeClr val="tx1"/>
                </a:solidFill>
              </a:rPr>
              <a:t>Large deflections occur when the positively charged alpha particles collide with and are repelled by a </a:t>
            </a:r>
            <a:r>
              <a:rPr lang="en-US" altLang="zh-CN" b="1" dirty="0">
                <a:solidFill>
                  <a:srgbClr val="FFFF00"/>
                </a:solidFill>
              </a:rPr>
              <a:t>dense, positively charged centre called the nucleus</a:t>
            </a:r>
            <a:r>
              <a:rPr lang="en-US" altLang="zh-CN" dirty="0">
                <a:solidFill>
                  <a:schemeClr val="tx1"/>
                </a:solidFill>
              </a:rPr>
              <a:t>. </a:t>
            </a:r>
            <a:endParaRPr lang="en-US" altLang="zh-CN" dirty="0">
              <a:solidFill>
                <a:schemeClr val="tx1"/>
              </a:solidFill>
            </a:endParaRPr>
          </a:p>
          <a:p>
            <a:r>
              <a:rPr lang="en-US" altLang="zh-CN" dirty="0">
                <a:solidFill>
                  <a:schemeClr val="tx1"/>
                </a:solidFill>
              </a:rPr>
              <a:t>The fact that only a small number of alpha particles bounce back suggests that </a:t>
            </a:r>
            <a:r>
              <a:rPr lang="en-US" altLang="zh-CN" b="1" dirty="0">
                <a:solidFill>
                  <a:srgbClr val="FFFF00"/>
                </a:solidFill>
              </a:rPr>
              <a:t>the nucleus is very small</a:t>
            </a:r>
            <a:r>
              <a:rPr lang="en-US" altLang="zh-CN" dirty="0">
                <a:solidFill>
                  <a:schemeClr val="tx1"/>
                </a:solidFill>
              </a:rPr>
              <a:t>.</a:t>
            </a:r>
            <a:endParaRPr lang="zh-CN" altLang="en-US" dirty="0">
              <a:solidFill>
                <a:schemeClr val="tx1"/>
              </a:solidFill>
            </a:endParaRPr>
          </a:p>
        </p:txBody>
      </p:sp>
      <p:pic>
        <p:nvPicPr>
          <p:cNvPr id="5" name="图片 4"/>
          <p:cNvPicPr>
            <a:picLocks noChangeAspect="1"/>
          </p:cNvPicPr>
          <p:nvPr/>
        </p:nvPicPr>
        <p:blipFill>
          <a:blip r:embed="rId1"/>
          <a:stretch>
            <a:fillRect/>
          </a:stretch>
        </p:blipFill>
        <p:spPr>
          <a:xfrm>
            <a:off x="7038474" y="1"/>
            <a:ext cx="2105525" cy="28214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p="http://schemas.openxmlformats.org/presentationml/2006/main">
  <p:tag name="KSO_WM_UNIT_TABLE_BEAUTIFY" val="smartTable{d4699d94-f28b-498e-ad64-d11f7e96c91d}"/>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UNIT_TABLE_BEAUTIFY" val="smartTable{1faac5a2-3d68-43e7-91af-d1a68ab53ea9}"/>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PP_MARK_KEY" val="3b59135a-29a8-4330-88c3-f1511ccfd181"/>
  <p:tag name="COMMONDATA" val="eyJoZGlkIjoiZDY0NzJhMjVlNjIxMjNiNmIyMGM0ZjAyZTVmMGU4NWIifQ=="/>
</p:tagLst>
</file>

<file path=ppt/theme/theme1.xml><?xml version="1.0" encoding="utf-8"?>
<a:theme xmlns:a="http://schemas.openxmlformats.org/drawingml/2006/main" name="切片">
  <a:themeElements>
    <a:clrScheme name="切片">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切片">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切片">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0</TotalTime>
  <Words>13749</Words>
  <Application>WPS 演示</Application>
  <PresentationFormat>全屏显示(4:3)</PresentationFormat>
  <Paragraphs>512</Paragraphs>
  <Slides>74</Slides>
  <Notes>22</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9</vt:i4>
      </vt:variant>
      <vt:variant>
        <vt:lpstr>幻灯片标题</vt:lpstr>
      </vt:variant>
      <vt:variant>
        <vt:i4>74</vt:i4>
      </vt:variant>
    </vt:vector>
  </HeadingPairs>
  <TitlesOfParts>
    <vt:vector size="103" baseType="lpstr">
      <vt:lpstr>Arial</vt:lpstr>
      <vt:lpstr>宋体</vt:lpstr>
      <vt:lpstr>Wingdings</vt:lpstr>
      <vt:lpstr>Wingdings 3</vt:lpstr>
      <vt:lpstr>MundoSansStd-Light</vt:lpstr>
      <vt:lpstr>Euphorigenic</vt:lpstr>
      <vt:lpstr>Century Gothic</vt:lpstr>
      <vt:lpstr>微软雅黑</vt:lpstr>
      <vt:lpstr>Arial Unicode MS</vt:lpstr>
      <vt:lpstr>幼圆</vt:lpstr>
      <vt:lpstr>Calibri</vt:lpstr>
      <vt:lpstr>Cambria Math</vt:lpstr>
      <vt:lpstr>Cambria Math</vt:lpstr>
      <vt:lpstr>Arial</vt:lpstr>
      <vt:lpstr>Arial Black</vt:lpstr>
      <vt:lpstr>Wingdings 2</vt:lpstr>
      <vt:lpstr>Constantia</vt:lpstr>
      <vt:lpstr>Times New Roman</vt:lpstr>
      <vt:lpstr>Chemistry SansSerif</vt:lpstr>
      <vt:lpstr>切片</vt:lpstr>
      <vt:lpstr>Word.Picture.8</vt:lpstr>
      <vt:lpstr>Word.Picture.8</vt:lpstr>
      <vt:lpstr>Word.Picture.8</vt:lpstr>
      <vt:lpstr>Word.Picture.8</vt:lpstr>
      <vt:lpstr>Word.Picture.8</vt:lpstr>
      <vt:lpstr>Word.Picture.8</vt:lpstr>
      <vt:lpstr>Excel.Chart.8</vt:lpstr>
      <vt:lpstr>Excel.Chart.8</vt:lpstr>
      <vt:lpstr>Word.Picture.8</vt:lpstr>
      <vt:lpstr>Chapter 2  Atomic Structure</vt:lpstr>
      <vt:lpstr>2.1 The Nuclear Atom</vt:lpstr>
      <vt:lpstr>History of Discovery of Atomic Structure</vt:lpstr>
      <vt:lpstr>Dalton’s atomic theory</vt:lpstr>
      <vt:lpstr>PowerPoint 演示文稿</vt:lpstr>
      <vt:lpstr>PowerPoint 演示文稿</vt:lpstr>
      <vt:lpstr>Atoms contain electrons</vt:lpstr>
      <vt:lpstr>PowerPoint 演示文稿</vt:lpstr>
      <vt:lpstr>Rutherford’s model of the atom</vt:lpstr>
      <vt:lpstr>PowerPoint 演示文稿</vt:lpstr>
      <vt:lpstr>PowerPoint 演示文稿</vt:lpstr>
      <vt:lpstr>PowerPoint 演示文稿</vt:lpstr>
      <vt:lpstr>Sub-atomic Particles</vt:lpstr>
      <vt:lpstr>Symbols with superscripts &amp; subscripts</vt:lpstr>
      <vt:lpstr>Isotopes</vt:lpstr>
      <vt:lpstr>PowerPoint 演示文稿</vt:lpstr>
      <vt:lpstr>PowerPoint 演示文稿</vt:lpstr>
      <vt:lpstr>Relative atomic mass (Ar)</vt:lpstr>
      <vt:lpstr>Relative atomic mass of an element</vt:lpstr>
      <vt:lpstr>PowerPoint 演示文稿</vt:lpstr>
      <vt:lpstr>Ions</vt:lpstr>
      <vt:lpstr>Exercises about the composition of elements</vt:lpstr>
      <vt:lpstr>PowerPoint 演示文稿</vt:lpstr>
      <vt:lpstr>PowerPoint 演示文稿</vt:lpstr>
      <vt:lpstr>PowerPoint 演示文稿</vt:lpstr>
      <vt:lpstr>PowerPoint 演示文稿</vt:lpstr>
      <vt:lpstr>2.2 Electron Configuration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Ions in period 4</vt:lpstr>
      <vt:lpstr>PowerPoint 演示文稿</vt:lpstr>
      <vt:lpstr>Electronic configuration and the Periodic Table</vt:lpstr>
      <vt:lpstr>PowerPoint 演示文稿</vt:lpstr>
      <vt:lpstr>PowerPoint 演示文稿</vt:lpstr>
      <vt:lpstr>Electronic configuration and the Periodic Table</vt:lpstr>
      <vt:lpstr>PowerPoint 演示文稿</vt:lpstr>
      <vt:lpstr>PowerPoint 演示文稿</vt:lpstr>
      <vt:lpstr>2.3 Ionization Energy of atoms (Higher Level)</vt:lpstr>
      <vt:lpstr>PowerPoint 演示文稿</vt:lpstr>
      <vt:lpstr>PowerPoint 演示文稿</vt:lpstr>
      <vt:lpstr>1st ionisation energy (down group)</vt:lpstr>
      <vt:lpstr>1st ionisation energy (down group)</vt:lpstr>
      <vt:lpstr>1st ionisation energy (across period)</vt:lpstr>
      <vt:lpstr>1st ionisation energy (across period)</vt:lpstr>
      <vt:lpstr>1st ionisation energy (across period)</vt:lpstr>
      <vt:lpstr>1st ionisation energy (across period)</vt:lpstr>
      <vt:lpstr>1st ionisation energy</vt:lpstr>
      <vt:lpstr>Successive ionisation energies of K</vt:lpstr>
      <vt:lpstr>PowerPoint 演示文稿</vt:lpstr>
      <vt:lpstr>PowerPoint 演示文稿</vt:lpstr>
      <vt:lpstr>PowerPoint 演示文稿</vt:lpstr>
    </vt:vector>
  </TitlesOfParts>
  <Company>Users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Atomic Structure</dc:title>
  <dc:creator>Wilt Gu</dc:creator>
  <cp:lastModifiedBy>Wilt</cp:lastModifiedBy>
  <cp:revision>46</cp:revision>
  <dcterms:created xsi:type="dcterms:W3CDTF">2014-09-04T00:43:00Z</dcterms:created>
  <dcterms:modified xsi:type="dcterms:W3CDTF">2023-08-28T06:17:49Z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0FC80F36F2A74E85885DB9166481EAA3_12</vt:lpwstr>
  </property>
  <property fmtid="{D5CDD505-2E9C-101B-9397-08002B2CF9AE}" pid="3" name="KSOProductBuildVer">
    <vt:lpwstr>2052-11.1.0.14309</vt:lpwstr>
  </property>
</Properties>
</file>